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sldIdLst>
    <p:sldId id="256" r:id="rId2"/>
    <p:sldId id="257" r:id="rId3"/>
    <p:sldId id="279" r:id="rId4"/>
    <p:sldId id="289" r:id="rId5"/>
    <p:sldId id="277" r:id="rId6"/>
    <p:sldId id="281" r:id="rId7"/>
    <p:sldId id="260" r:id="rId8"/>
    <p:sldId id="261" r:id="rId9"/>
    <p:sldId id="262" r:id="rId10"/>
    <p:sldId id="263" r:id="rId11"/>
    <p:sldId id="267" r:id="rId12"/>
    <p:sldId id="268" r:id="rId13"/>
    <p:sldId id="287" r:id="rId14"/>
    <p:sldId id="280" r:id="rId15"/>
    <p:sldId id="258" r:id="rId16"/>
    <p:sldId id="259" r:id="rId17"/>
    <p:sldId id="283" r:id="rId18"/>
    <p:sldId id="285" r:id="rId19"/>
    <p:sldId id="286" r:id="rId20"/>
    <p:sldId id="288" r:id="rId21"/>
    <p:sldId id="278" r:id="rId22"/>
    <p:sldId id="27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5C5C"/>
    <a:srgbClr val="69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30" autoAdjust="0"/>
    <p:restoredTop sz="94660"/>
  </p:normalViewPr>
  <p:slideViewPr>
    <p:cSldViewPr snapToGrid="0">
      <p:cViewPr varScale="1">
        <p:scale>
          <a:sx n="81" d="100"/>
          <a:sy n="81" d="100"/>
        </p:scale>
        <p:origin x="10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029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222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819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0460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736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37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6991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267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602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219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21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616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714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841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11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784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587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25F29-0605-4C99-80F5-40F64CE85440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151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12D1EBC-17DA-987E-3778-5131849CBFDC}"/>
              </a:ext>
            </a:extLst>
          </p:cNvPr>
          <p:cNvSpPr/>
          <p:nvPr/>
        </p:nvSpPr>
        <p:spPr>
          <a:xfrm rot="5400000">
            <a:off x="5687631" y="713800"/>
            <a:ext cx="854884" cy="9889319"/>
          </a:xfrm>
          <a:prstGeom prst="rect">
            <a:avLst/>
          </a:prstGeom>
          <a:solidFill>
            <a:schemeClr val="tx1">
              <a:lumMod val="50000"/>
              <a:alpha val="3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06C866-2584-38F0-AE40-DE03CAA40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5882" y="5373010"/>
            <a:ext cx="9720236" cy="599192"/>
          </a:xfrm>
        </p:spPr>
        <p:txBody>
          <a:bodyPr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altLang="ko-KR" b="1" dirty="0">
                <a:effectLst/>
                <a:latin typeface="+mj-ea"/>
                <a:ea typeface="+mj-ea"/>
              </a:rPr>
              <a:t>&lt;2017114025 </a:t>
            </a:r>
            <a:r>
              <a:rPr lang="ko-KR" altLang="en-US" b="1" dirty="0" err="1">
                <a:effectLst/>
                <a:latin typeface="+mj-ea"/>
                <a:ea typeface="+mj-ea"/>
              </a:rPr>
              <a:t>성현석</a:t>
            </a:r>
            <a:r>
              <a:rPr lang="en-US" altLang="ko-KR" b="1" dirty="0">
                <a:effectLst/>
                <a:latin typeface="+mj-ea"/>
                <a:ea typeface="+mj-ea"/>
              </a:rPr>
              <a:t> / 2018182017 </a:t>
            </a:r>
            <a:r>
              <a:rPr lang="ko-KR" altLang="en-US" b="1" dirty="0">
                <a:effectLst/>
                <a:latin typeface="+mj-ea"/>
                <a:ea typeface="+mj-ea"/>
              </a:rPr>
              <a:t>송주석</a:t>
            </a:r>
            <a:r>
              <a:rPr lang="en-US" altLang="ko-KR" b="1" dirty="0">
                <a:effectLst/>
                <a:latin typeface="+mj-ea"/>
                <a:ea typeface="+mj-ea"/>
              </a:rPr>
              <a:t> / 2018180040 </a:t>
            </a:r>
            <a:r>
              <a:rPr lang="ko-KR" altLang="en-US" b="1" dirty="0">
                <a:effectLst/>
                <a:latin typeface="+mj-ea"/>
                <a:ea typeface="+mj-ea"/>
              </a:rPr>
              <a:t>조승완</a:t>
            </a:r>
            <a:r>
              <a:rPr lang="en-US" altLang="ko-KR" b="1" dirty="0">
                <a:effectLst/>
                <a:latin typeface="+mj-ea"/>
                <a:ea typeface="+mj-ea"/>
              </a:rPr>
              <a:t>&gt;</a:t>
            </a:r>
            <a:endParaRPr lang="ko-KR" altLang="en-US" b="1" dirty="0">
              <a:effectLst/>
              <a:latin typeface="+mj-ea"/>
              <a:ea typeface="+mj-ea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8A43F16-BD0C-63C5-F930-D5A840E2ECCB}"/>
              </a:ext>
            </a:extLst>
          </p:cNvPr>
          <p:cNvGrpSpPr/>
          <p:nvPr/>
        </p:nvGrpSpPr>
        <p:grpSpPr>
          <a:xfrm>
            <a:off x="1329883" y="572273"/>
            <a:ext cx="3455415" cy="1614800"/>
            <a:chOff x="1322247" y="1232201"/>
            <a:chExt cx="3455415" cy="1614800"/>
          </a:xfrm>
        </p:grpSpPr>
        <p:sp>
          <p:nvSpPr>
            <p:cNvPr id="18" name="제목 1">
              <a:extLst>
                <a:ext uri="{FF2B5EF4-FFF2-40B4-BE49-F238E27FC236}">
                  <a16:creationId xmlns:a16="http://schemas.microsoft.com/office/drawing/2014/main" id="{8BD89BBA-5DD3-10A1-26C4-96E8A13AE53D}"/>
                </a:ext>
              </a:extLst>
            </p:cNvPr>
            <p:cNvSpPr txBox="1">
              <a:spLocks/>
            </p:cNvSpPr>
            <p:nvPr/>
          </p:nvSpPr>
          <p:spPr>
            <a:xfrm>
              <a:off x="1322247" y="1232201"/>
              <a:ext cx="3455415" cy="109708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 err="1">
                  <a:effectLst/>
                </a:rPr>
                <a:t>소울라이크</a:t>
              </a:r>
              <a:endParaRPr lang="ko-KR" altLang="en-US" dirty="0">
                <a:effectLst/>
              </a:endParaRPr>
            </a:p>
          </p:txBody>
        </p:sp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83A74DB0-2A75-D249-B470-D8527A090CD3}"/>
                </a:ext>
              </a:extLst>
            </p:cNvPr>
            <p:cNvSpPr txBox="1">
              <a:spLocks/>
            </p:cNvSpPr>
            <p:nvPr/>
          </p:nvSpPr>
          <p:spPr>
            <a:xfrm>
              <a:off x="1322248" y="2245057"/>
              <a:ext cx="3017088" cy="601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>
                <a:bevelT w="63500" h="63500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200" dirty="0">
                  <a:effectLst/>
                </a:rPr>
                <a:t>Souls-Like</a:t>
              </a:r>
              <a:endParaRPr lang="ko-KR" altLang="en-US" sz="3200" dirty="0">
                <a:effectLst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D3CE718-E168-1519-6F04-292D35CEF760}"/>
              </a:ext>
            </a:extLst>
          </p:cNvPr>
          <p:cNvGrpSpPr/>
          <p:nvPr/>
        </p:nvGrpSpPr>
        <p:grpSpPr>
          <a:xfrm>
            <a:off x="7651234" y="3361713"/>
            <a:ext cx="3329184" cy="1388933"/>
            <a:chOff x="6877412" y="2703956"/>
            <a:chExt cx="3329184" cy="1388933"/>
          </a:xfrm>
        </p:grpSpPr>
        <p:sp>
          <p:nvSpPr>
            <p:cNvPr id="17" name="제목 1">
              <a:extLst>
                <a:ext uri="{FF2B5EF4-FFF2-40B4-BE49-F238E27FC236}">
                  <a16:creationId xmlns:a16="http://schemas.microsoft.com/office/drawing/2014/main" id="{C8C4515F-1194-E486-C59B-0B715BF2981F}"/>
                </a:ext>
              </a:extLst>
            </p:cNvPr>
            <p:cNvSpPr txBox="1">
              <a:spLocks/>
            </p:cNvSpPr>
            <p:nvPr/>
          </p:nvSpPr>
          <p:spPr>
            <a:xfrm>
              <a:off x="6877412" y="3155752"/>
              <a:ext cx="3329184" cy="93713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/>
                <a:t>시뮬레이터</a:t>
              </a:r>
            </a:p>
          </p:txBody>
        </p:sp>
        <p:sp>
          <p:nvSpPr>
            <p:cNvPr id="29" name="제목 1">
              <a:extLst>
                <a:ext uri="{FF2B5EF4-FFF2-40B4-BE49-F238E27FC236}">
                  <a16:creationId xmlns:a16="http://schemas.microsoft.com/office/drawing/2014/main" id="{0224FE74-BAB1-C746-7B89-B4A47BDA09BA}"/>
                </a:ext>
              </a:extLst>
            </p:cNvPr>
            <p:cNvSpPr txBox="1">
              <a:spLocks/>
            </p:cNvSpPr>
            <p:nvPr/>
          </p:nvSpPr>
          <p:spPr>
            <a:xfrm>
              <a:off x="7189508" y="2703956"/>
              <a:ext cx="3017088" cy="601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>
                <a:bevelT w="38100" h="38100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200" dirty="0">
                  <a:effectLst/>
                </a:rPr>
                <a:t>simulator</a:t>
              </a:r>
              <a:endParaRPr lang="ko-KR" altLang="en-US" sz="3200" dirty="0">
                <a:effectLst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82529C-E77C-2A95-9489-2FD349317509}"/>
              </a:ext>
            </a:extLst>
          </p:cNvPr>
          <p:cNvGrpSpPr/>
          <p:nvPr/>
        </p:nvGrpSpPr>
        <p:grpSpPr>
          <a:xfrm>
            <a:off x="6145371" y="904257"/>
            <a:ext cx="1370474" cy="3746396"/>
            <a:chOff x="2743200" y="1422854"/>
            <a:chExt cx="1231392" cy="2212118"/>
          </a:xfrm>
          <a:solidFill>
            <a:schemeClr val="accent1"/>
          </a:solidFill>
          <a:effectLst>
            <a:outerShdw blurRad="38100" dist="127000" dir="5400000" algn="ctr" rotWithShape="0">
              <a:schemeClr val="bg1">
                <a:lumMod val="95000"/>
                <a:lumOff val="5000"/>
              </a:schemeClr>
            </a:outerShdw>
          </a:effectLst>
        </p:grpSpPr>
        <p:sp>
          <p:nvSpPr>
            <p:cNvPr id="7" name="사다리꼴 6">
              <a:extLst>
                <a:ext uri="{FF2B5EF4-FFF2-40B4-BE49-F238E27FC236}">
                  <a16:creationId xmlns:a16="http://schemas.microsoft.com/office/drawing/2014/main" id="{8B0DFAA0-B32A-D154-50B2-D6986050241C}"/>
                </a:ext>
              </a:extLst>
            </p:cNvPr>
            <p:cNvSpPr/>
            <p:nvPr/>
          </p:nvSpPr>
          <p:spPr>
            <a:xfrm flipV="1">
              <a:off x="2743200" y="3071028"/>
              <a:ext cx="1231392" cy="149991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12E43D-655B-7C34-B9D4-4E0864A6FBF7}"/>
                </a:ext>
              </a:extLst>
            </p:cNvPr>
            <p:cNvSpPr/>
            <p:nvPr/>
          </p:nvSpPr>
          <p:spPr>
            <a:xfrm>
              <a:off x="3221848" y="3221019"/>
              <a:ext cx="274096" cy="4139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사다리꼴 10">
              <a:extLst>
                <a:ext uri="{FF2B5EF4-FFF2-40B4-BE49-F238E27FC236}">
                  <a16:creationId xmlns:a16="http://schemas.microsoft.com/office/drawing/2014/main" id="{79F90C6B-696C-39F4-1F4E-3D1E7E76997F}"/>
                </a:ext>
              </a:extLst>
            </p:cNvPr>
            <p:cNvSpPr/>
            <p:nvPr/>
          </p:nvSpPr>
          <p:spPr>
            <a:xfrm>
              <a:off x="3060700" y="1648869"/>
              <a:ext cx="596900" cy="1311387"/>
            </a:xfrm>
            <a:prstGeom prst="trapezoid">
              <a:avLst>
                <a:gd name="adj" fmla="val 15710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A58307DF-0796-19E6-BFB1-E42F56FACA39}"/>
                </a:ext>
              </a:extLst>
            </p:cNvPr>
            <p:cNvSpPr/>
            <p:nvPr/>
          </p:nvSpPr>
          <p:spPr>
            <a:xfrm>
              <a:off x="2743200" y="2940444"/>
              <a:ext cx="1231392" cy="130588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633EE6AA-E2AF-7173-7514-B81E4531F010}"/>
                </a:ext>
              </a:extLst>
            </p:cNvPr>
            <p:cNvSpPr/>
            <p:nvPr/>
          </p:nvSpPr>
          <p:spPr>
            <a:xfrm>
              <a:off x="3155124" y="1422854"/>
              <a:ext cx="410613" cy="226469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0AE457D-B6C6-7610-E7BB-AD63090C487D}"/>
              </a:ext>
            </a:extLst>
          </p:cNvPr>
          <p:cNvGrpSpPr/>
          <p:nvPr/>
        </p:nvGrpSpPr>
        <p:grpSpPr>
          <a:xfrm rot="10800000">
            <a:off x="4714300" y="939700"/>
            <a:ext cx="1370474" cy="3746396"/>
            <a:chOff x="2743200" y="1422854"/>
            <a:chExt cx="1231392" cy="2212118"/>
          </a:xfrm>
          <a:solidFill>
            <a:schemeClr val="accent1"/>
          </a:solidFill>
          <a:effectLst>
            <a:outerShdw blurRad="38100" dist="127000" dir="5400000" algn="ctr" rotWithShape="0">
              <a:schemeClr val="bg1">
                <a:lumMod val="95000"/>
                <a:lumOff val="5000"/>
              </a:schemeClr>
            </a:outerShdw>
          </a:effectLst>
        </p:grpSpPr>
        <p:sp>
          <p:nvSpPr>
            <p:cNvPr id="60" name="사다리꼴 59">
              <a:extLst>
                <a:ext uri="{FF2B5EF4-FFF2-40B4-BE49-F238E27FC236}">
                  <a16:creationId xmlns:a16="http://schemas.microsoft.com/office/drawing/2014/main" id="{DCCA7733-4DC3-54C4-5F1C-6237E59DE74A}"/>
                </a:ext>
              </a:extLst>
            </p:cNvPr>
            <p:cNvSpPr/>
            <p:nvPr/>
          </p:nvSpPr>
          <p:spPr>
            <a:xfrm flipV="1">
              <a:off x="2743200" y="3071028"/>
              <a:ext cx="1231392" cy="149991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4A7B797-6FC2-2E2D-B151-AF71A5E3D6C8}"/>
                </a:ext>
              </a:extLst>
            </p:cNvPr>
            <p:cNvSpPr/>
            <p:nvPr/>
          </p:nvSpPr>
          <p:spPr>
            <a:xfrm>
              <a:off x="3221848" y="3221019"/>
              <a:ext cx="274096" cy="4139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사다리꼴 61">
              <a:extLst>
                <a:ext uri="{FF2B5EF4-FFF2-40B4-BE49-F238E27FC236}">
                  <a16:creationId xmlns:a16="http://schemas.microsoft.com/office/drawing/2014/main" id="{CB90E841-EED0-763D-C041-0FD3D1CF58EB}"/>
                </a:ext>
              </a:extLst>
            </p:cNvPr>
            <p:cNvSpPr/>
            <p:nvPr/>
          </p:nvSpPr>
          <p:spPr>
            <a:xfrm>
              <a:off x="3060700" y="1648869"/>
              <a:ext cx="596900" cy="1311387"/>
            </a:xfrm>
            <a:prstGeom prst="trapezoid">
              <a:avLst>
                <a:gd name="adj" fmla="val 15710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사다리꼴 62">
              <a:extLst>
                <a:ext uri="{FF2B5EF4-FFF2-40B4-BE49-F238E27FC236}">
                  <a16:creationId xmlns:a16="http://schemas.microsoft.com/office/drawing/2014/main" id="{71D9A210-B881-AC45-39A6-B0FA1D84460E}"/>
                </a:ext>
              </a:extLst>
            </p:cNvPr>
            <p:cNvSpPr/>
            <p:nvPr/>
          </p:nvSpPr>
          <p:spPr>
            <a:xfrm>
              <a:off x="2743200" y="2940444"/>
              <a:ext cx="1231392" cy="130588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E867D387-778C-C9D5-8C37-FBC1745C4AE3}"/>
                </a:ext>
              </a:extLst>
            </p:cNvPr>
            <p:cNvSpPr/>
            <p:nvPr/>
          </p:nvSpPr>
          <p:spPr>
            <a:xfrm>
              <a:off x="3155124" y="1422854"/>
              <a:ext cx="410613" cy="226469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7CFF7E-083B-EBE3-8FF5-74B2467C56EC}"/>
              </a:ext>
            </a:extLst>
          </p:cNvPr>
          <p:cNvSpPr/>
          <p:nvPr/>
        </p:nvSpPr>
        <p:spPr>
          <a:xfrm>
            <a:off x="1474823" y="2329066"/>
            <a:ext cx="3106701" cy="11543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3407E7-2ACF-CDAB-7E47-CCEE5471176B}"/>
              </a:ext>
            </a:extLst>
          </p:cNvPr>
          <p:cNvSpPr/>
          <p:nvPr/>
        </p:nvSpPr>
        <p:spPr>
          <a:xfrm>
            <a:off x="7781546" y="3180229"/>
            <a:ext cx="3017088" cy="11192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864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7092FA-9ABE-26BD-B4ED-0DD65741F87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01A5F7-360C-14DF-4B3C-78A475270BE7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타이밍에 맞게 패링이나 회피를 하여 패턴을 간파해서 적을 무찌르자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90F457D-68DB-603D-F243-585480B5CA5F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414D305-1EE0-C816-8984-45E3203D371E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32" name="사다리꼴 31">
                <a:extLst>
                  <a:ext uri="{FF2B5EF4-FFF2-40B4-BE49-F238E27FC236}">
                    <a16:creationId xmlns:a16="http://schemas.microsoft.com/office/drawing/2014/main" id="{D575FCCD-A93F-51EF-6908-BBC260111FA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사다리꼴 32">
                <a:extLst>
                  <a:ext uri="{FF2B5EF4-FFF2-40B4-BE49-F238E27FC236}">
                    <a16:creationId xmlns:a16="http://schemas.microsoft.com/office/drawing/2014/main" id="{0BB440FC-8739-961E-5B99-4D60356C90FE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6B9AB4A-0762-6748-5B32-BFBF94BEA651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사다리꼴 34">
                <a:extLst>
                  <a:ext uri="{FF2B5EF4-FFF2-40B4-BE49-F238E27FC236}">
                    <a16:creationId xmlns:a16="http://schemas.microsoft.com/office/drawing/2014/main" id="{A2423ED4-D86F-88BD-80EE-DED7926A8E63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이등변 삼각형 35">
                <a:extLst>
                  <a:ext uri="{FF2B5EF4-FFF2-40B4-BE49-F238E27FC236}">
                    <a16:creationId xmlns:a16="http://schemas.microsoft.com/office/drawing/2014/main" id="{88BB6152-CF13-0B4B-CB2C-4AD73D06A278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1" name="제목 1">
              <a:extLst>
                <a:ext uri="{FF2B5EF4-FFF2-40B4-BE49-F238E27FC236}">
                  <a16:creationId xmlns:a16="http://schemas.microsoft.com/office/drawing/2014/main" id="{CBB68A75-A1D8-122B-8ED8-59EA446BB1B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B8B09176-6022-F63F-7E20-3CB90D28C390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2" name="그림 1" descr="PC 게임, 스크린샷, 포유류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5808FC59-AB48-1438-D879-A2372F81D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72" y="2076776"/>
            <a:ext cx="5201997" cy="3472163"/>
          </a:xfrm>
          <a:prstGeom prst="rect">
            <a:avLst/>
          </a:prstGeom>
        </p:spPr>
      </p:pic>
      <p:pic>
        <p:nvPicPr>
          <p:cNvPr id="6" name="그림 5" descr="건물, 예술, 야외, 거리이(가) 표시된 사진&#10;&#10;자동 생성된 설명">
            <a:extLst>
              <a:ext uri="{FF2B5EF4-FFF2-40B4-BE49-F238E27FC236}">
                <a16:creationId xmlns:a16="http://schemas.microsoft.com/office/drawing/2014/main" id="{4C383C6E-085E-E83E-D1C1-DEA923E0A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81" y="2076775"/>
            <a:ext cx="5289010" cy="34721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09CC20-952A-3DA7-5FB2-B2E6F4ACA7E9}"/>
              </a:ext>
            </a:extLst>
          </p:cNvPr>
          <p:cNvSpPr txBox="1"/>
          <p:nvPr/>
        </p:nvSpPr>
        <p:spPr>
          <a:xfrm>
            <a:off x="1338729" y="5560547"/>
            <a:ext cx="37348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https://game8.co/games/Elden-Ring/archives/352204)</a:t>
            </a:r>
            <a:endParaRPr lang="en-US" altLang="ko-KR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70825-2350-C66F-180E-17915F02738E}"/>
              </a:ext>
            </a:extLst>
          </p:cNvPr>
          <p:cNvSpPr txBox="1"/>
          <p:nvPr/>
        </p:nvSpPr>
        <p:spPr>
          <a:xfrm>
            <a:off x="6746254" y="5560546"/>
            <a:ext cx="4252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https://tenor.com/view/elden-ring-dodge-gif-26648070)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625870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52F84D7-A6CB-A7BD-6CE5-0D69A86BAAD6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0F24D7-9B07-9D32-E8A1-8CE416E3A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662" y="2000597"/>
            <a:ext cx="5935671" cy="4593246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800" dirty="0">
                <a:latin typeface="+mn-ea"/>
              </a:rPr>
              <a:t>★ </a:t>
            </a:r>
            <a:r>
              <a:rPr lang="ko-KR" altLang="en-US" sz="2800" b="1" dirty="0"/>
              <a:t>플레이어 캐릭터</a:t>
            </a:r>
            <a:endParaRPr lang="en-US" altLang="ko-KR" sz="2800" b="1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키 </a:t>
            </a:r>
            <a:r>
              <a:rPr lang="en-US" altLang="ko-KR" sz="2400" dirty="0"/>
              <a:t>: 1.8m </a:t>
            </a:r>
          </a:p>
          <a:p>
            <a:pPr>
              <a:lnSpc>
                <a:spcPct val="100000"/>
              </a:lnSpc>
            </a:pPr>
            <a:r>
              <a:rPr lang="en-US" altLang="ko-KR" sz="2400" dirty="0"/>
              <a:t> </a:t>
            </a:r>
            <a:r>
              <a:rPr lang="ko-KR" altLang="en-US" sz="2400" dirty="0"/>
              <a:t>가로 </a:t>
            </a:r>
            <a:r>
              <a:rPr lang="en-US" altLang="ko-KR" sz="2400" dirty="0"/>
              <a:t>* </a:t>
            </a:r>
            <a:r>
              <a:rPr lang="ko-KR" altLang="en-US" sz="2400" dirty="0"/>
              <a:t>세로 </a:t>
            </a:r>
            <a:r>
              <a:rPr lang="en-US" altLang="ko-KR" sz="2400" dirty="0"/>
              <a:t>: 0.42 * 0.20 m</a:t>
            </a:r>
          </a:p>
          <a:p>
            <a:pPr>
              <a:lnSpc>
                <a:spcPct val="100000"/>
              </a:lnSpc>
            </a:pPr>
            <a:r>
              <a:rPr lang="ko-KR" altLang="en-US" sz="2400" dirty="0"/>
              <a:t>행동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공격</a:t>
            </a:r>
            <a:r>
              <a:rPr lang="en-US" altLang="ko-KR" sz="2000" dirty="0"/>
              <a:t>, </a:t>
            </a:r>
            <a:r>
              <a:rPr lang="ko-KR" altLang="en-US" sz="2000" dirty="0"/>
              <a:t>회피</a:t>
            </a:r>
            <a:r>
              <a:rPr lang="en-US" altLang="ko-KR" sz="2000" dirty="0"/>
              <a:t>, </a:t>
            </a:r>
            <a:r>
              <a:rPr lang="ko-KR" altLang="en-US" sz="2000" dirty="0"/>
              <a:t>막기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패링</a:t>
            </a:r>
            <a:r>
              <a:rPr lang="en-US" altLang="ko-KR" sz="2000" dirty="0"/>
              <a:t>, </a:t>
            </a:r>
            <a:r>
              <a:rPr lang="ko-KR" altLang="en-US" sz="2000" dirty="0"/>
              <a:t>점프</a:t>
            </a:r>
            <a:r>
              <a:rPr lang="en-US" altLang="ko-KR" sz="2000" dirty="0"/>
              <a:t>, </a:t>
            </a:r>
            <a:r>
              <a:rPr lang="ko-KR" altLang="en-US" sz="2000" dirty="0"/>
              <a:t>달리기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무기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 err="1"/>
              <a:t>한손검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양손검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방패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소형</a:t>
            </a:r>
            <a:r>
              <a:rPr lang="en-US" altLang="ko-KR" sz="2000" dirty="0"/>
              <a:t>,</a:t>
            </a:r>
            <a:r>
              <a:rPr lang="ko-KR" altLang="en-US" sz="2000" dirty="0"/>
              <a:t> 중형</a:t>
            </a:r>
            <a:r>
              <a:rPr lang="en-US" altLang="ko-KR" sz="2000" dirty="0"/>
              <a:t>, </a:t>
            </a:r>
            <a:r>
              <a:rPr lang="ko-KR" altLang="en-US" sz="2000" dirty="0"/>
              <a:t>대형</a:t>
            </a:r>
            <a:endParaRPr lang="en-US" altLang="ko-KR" sz="2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BD99E39-3100-603B-D45A-B19C3373A3F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BB5FAA6-B273-C5F3-14F0-66913A0CBE3B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89044AB-0507-793A-0129-B647FCF88B17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BE8B50-2028-51CB-DE0A-BAAB9B459C9C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37C5EF8-DE5C-FDB8-3203-30B354871F6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D08096F-BF26-A451-D7B5-AB703C907DBC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A6B96F08-391D-6072-CE05-D2E0D72909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2AB3D2FF-EF27-7E46-FCC8-EBEEE118D2E6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036D3D5-E24A-54D3-7FEB-B2E4D01541EB}"/>
              </a:ext>
            </a:extLst>
          </p:cNvPr>
          <p:cNvSpPr txBox="1">
            <a:spLocks/>
          </p:cNvSpPr>
          <p:nvPr/>
        </p:nvSpPr>
        <p:spPr>
          <a:xfrm>
            <a:off x="8488680" y="574589"/>
            <a:ext cx="3028412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맵 및 캐릭터</a:t>
            </a:r>
            <a:endParaRPr lang="en-US" altLang="ko-KR" sz="2800" b="1" dirty="0">
              <a:effectLst/>
              <a:latin typeface="+mn-ea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5FBF4A1-3C70-AD38-D8E4-9AC023CD3DEB}"/>
              </a:ext>
            </a:extLst>
          </p:cNvPr>
          <p:cNvCxnSpPr>
            <a:cxnSpLocks/>
          </p:cNvCxnSpPr>
          <p:nvPr/>
        </p:nvCxnSpPr>
        <p:spPr>
          <a:xfrm flipH="1">
            <a:off x="5872991" y="1960884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4" name="그림 43" descr="경기장, 건물, 원형극장이(가) 표시된 사진&#10;&#10;자동 생성된 설명">
            <a:extLst>
              <a:ext uri="{FF2B5EF4-FFF2-40B4-BE49-F238E27FC236}">
                <a16:creationId xmlns:a16="http://schemas.microsoft.com/office/drawing/2014/main" id="{F75314A6-4F7F-CC63-286B-F5DB5559F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31" y="4159188"/>
            <a:ext cx="2333211" cy="243465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FB242AA-7270-A153-CCA6-7A5B18CAB0EF}"/>
              </a:ext>
            </a:extLst>
          </p:cNvPr>
          <p:cNvSpPr txBox="1"/>
          <p:nvPr/>
        </p:nvSpPr>
        <p:spPr>
          <a:xfrm>
            <a:off x="253997" y="2112962"/>
            <a:ext cx="56189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2800" dirty="0">
                <a:latin typeface="+mn-ea"/>
              </a:rPr>
              <a:t>★ </a:t>
            </a:r>
            <a:r>
              <a:rPr lang="ko-KR" altLang="en-US" sz="2800" b="1" dirty="0"/>
              <a:t>맵</a:t>
            </a:r>
            <a:endParaRPr lang="en-US" altLang="ko-KR" sz="28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컨셉 및 구조 </a:t>
            </a:r>
            <a:r>
              <a:rPr lang="en-US" altLang="ko-KR" sz="2400" dirty="0"/>
              <a:t>: </a:t>
            </a:r>
            <a:r>
              <a:rPr lang="ko-KR" altLang="en-US" sz="2400" dirty="0"/>
              <a:t>콜로세움 </a:t>
            </a:r>
            <a:r>
              <a:rPr lang="en-US" altLang="ko-KR" sz="2400" dirty="0"/>
              <a:t>(</a:t>
            </a:r>
            <a:r>
              <a:rPr lang="ko-KR" altLang="en-US" sz="2400" dirty="0"/>
              <a:t>원형경기장</a:t>
            </a:r>
            <a:r>
              <a:rPr lang="en-US" altLang="ko-KR" sz="2400" dirty="0"/>
              <a:t>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맵 크기 </a:t>
            </a:r>
            <a:r>
              <a:rPr lang="en-US" altLang="ko-KR" sz="2400" dirty="0"/>
              <a:t>:  50 * 50 * 20 m</a:t>
            </a:r>
          </a:p>
        </p:txBody>
      </p:sp>
    </p:spTree>
    <p:extLst>
      <p:ext uri="{BB962C8B-B14F-4D97-AF65-F5344CB8AC3E}">
        <p14:creationId xmlns:p14="http://schemas.microsoft.com/office/powerpoint/2010/main" val="3282393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629849" y="1960883"/>
            <a:ext cx="3561841" cy="46329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2600" b="1" dirty="0">
                <a:latin typeface="+mn-ea"/>
              </a:rPr>
              <a:t>★ 소형 </a:t>
            </a:r>
            <a:r>
              <a:rPr lang="en-US" altLang="ko-KR" sz="2600" b="1" dirty="0">
                <a:latin typeface="+mn-ea"/>
              </a:rPr>
              <a:t>(</a:t>
            </a:r>
            <a:r>
              <a:rPr lang="ko-KR" altLang="en-US" sz="2600" b="1" dirty="0">
                <a:latin typeface="+mn-ea"/>
              </a:rPr>
              <a:t>인간형</a:t>
            </a:r>
            <a:r>
              <a:rPr lang="en-US" altLang="ko-KR" sz="2600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2m </a:t>
            </a:r>
          </a:p>
          <a:p>
            <a:r>
              <a:rPr lang="ko-KR" altLang="en-US" dirty="0">
                <a:latin typeface="+mn-ea"/>
              </a:rPr>
              <a:t>가로</a:t>
            </a:r>
            <a:r>
              <a:rPr lang="en-US" altLang="ko-KR" dirty="0">
                <a:latin typeface="+mn-ea"/>
              </a:rPr>
              <a:t> 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0.52 * 0.25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빠른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찌르기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강한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돌진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확률 </a:t>
            </a:r>
            <a:r>
              <a:rPr lang="ko-KR" altLang="en-US" dirty="0" err="1">
                <a:latin typeface="+mn-ea"/>
              </a:rPr>
              <a:t>패링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확률 회피</a:t>
            </a:r>
            <a:endParaRPr lang="en-US" altLang="ko-KR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7E9A28-6F43-F602-6956-2DF5E0C7D7B8}"/>
              </a:ext>
            </a:extLst>
          </p:cNvPr>
          <p:cNvSpPr txBox="1">
            <a:spLocks/>
          </p:cNvSpPr>
          <p:nvPr/>
        </p:nvSpPr>
        <p:spPr>
          <a:xfrm>
            <a:off x="4310699" y="1950085"/>
            <a:ext cx="3561841" cy="46221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2400" b="1" dirty="0">
                <a:latin typeface="+mn-ea"/>
              </a:rPr>
              <a:t>★ 중형 </a:t>
            </a:r>
            <a:r>
              <a:rPr lang="en-US" altLang="ko-KR" sz="2400" b="1" dirty="0">
                <a:latin typeface="+mn-ea"/>
              </a:rPr>
              <a:t>(</a:t>
            </a:r>
            <a:r>
              <a:rPr lang="ko-KR" altLang="en-US" sz="2400" b="1" dirty="0">
                <a:latin typeface="+mn-ea"/>
              </a:rPr>
              <a:t>야수형</a:t>
            </a:r>
            <a:r>
              <a:rPr lang="en-US" altLang="ko-KR" sz="2400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2m </a:t>
            </a:r>
          </a:p>
          <a:p>
            <a:r>
              <a:rPr lang="ko-KR" altLang="en-US" dirty="0">
                <a:latin typeface="+mn-ea"/>
              </a:rPr>
              <a:t>가로</a:t>
            </a:r>
            <a:r>
              <a:rPr lang="en-US" altLang="ko-KR" dirty="0">
                <a:latin typeface="+mn-ea"/>
              </a:rPr>
              <a:t> 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0.8 * 3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돌진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회전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범위 공격</a:t>
            </a:r>
            <a:r>
              <a:rPr lang="en-US" altLang="ko-KR" dirty="0">
                <a:latin typeface="+mn-ea"/>
              </a:rPr>
              <a:t>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12354FA-F02C-712A-A9FF-D0CD8DBFE4E8}"/>
              </a:ext>
            </a:extLst>
          </p:cNvPr>
          <p:cNvSpPr txBox="1">
            <a:spLocks/>
          </p:cNvSpPr>
          <p:nvPr/>
        </p:nvSpPr>
        <p:spPr>
          <a:xfrm>
            <a:off x="8124350" y="1973892"/>
            <a:ext cx="3561841" cy="44788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2400" b="1" dirty="0">
                <a:latin typeface="+mn-ea"/>
              </a:rPr>
              <a:t>★</a:t>
            </a:r>
            <a:r>
              <a:rPr lang="en-US" altLang="ko-KR" sz="2400" b="1" dirty="0">
                <a:latin typeface="+mn-ea"/>
              </a:rPr>
              <a:t> </a:t>
            </a:r>
            <a:r>
              <a:rPr lang="ko-KR" altLang="en-US" sz="2400" b="1" dirty="0">
                <a:latin typeface="+mn-ea"/>
              </a:rPr>
              <a:t>대형 </a:t>
            </a:r>
            <a:r>
              <a:rPr lang="en-US" altLang="ko-KR" sz="2400" b="1" dirty="0">
                <a:latin typeface="+mn-ea"/>
              </a:rPr>
              <a:t>(</a:t>
            </a:r>
            <a:r>
              <a:rPr lang="ko-KR" altLang="en-US" sz="2400" b="1" dirty="0">
                <a:latin typeface="+mn-ea"/>
              </a:rPr>
              <a:t>괴수형</a:t>
            </a:r>
            <a:r>
              <a:rPr lang="en-US" altLang="ko-KR" sz="2400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4m</a:t>
            </a:r>
          </a:p>
          <a:p>
            <a:r>
              <a:rPr lang="ko-KR" altLang="en-US" dirty="0">
                <a:latin typeface="+mn-ea"/>
              </a:rPr>
              <a:t>가로 </a:t>
            </a:r>
            <a:r>
              <a:rPr lang="en-US" altLang="ko-KR" dirty="0">
                <a:latin typeface="+mn-ea"/>
              </a:rPr>
              <a:t>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4 * 4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도약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범위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원거리 공격</a:t>
            </a:r>
            <a:r>
              <a:rPr lang="en-US" altLang="ko-KR" dirty="0">
                <a:latin typeface="+mn-ea"/>
              </a:rPr>
              <a:t>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03B6573-C4AF-7F6A-5919-518D1F717CFB}"/>
              </a:ext>
            </a:extLst>
          </p:cNvPr>
          <p:cNvCxnSpPr>
            <a:cxnSpLocks/>
          </p:cNvCxnSpPr>
          <p:nvPr/>
        </p:nvCxnSpPr>
        <p:spPr>
          <a:xfrm flipH="1">
            <a:off x="4122780" y="1950085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57602E5-0CD5-6353-D1DF-E1D512612709}"/>
              </a:ext>
            </a:extLst>
          </p:cNvPr>
          <p:cNvCxnSpPr>
            <a:cxnSpLocks/>
          </p:cNvCxnSpPr>
          <p:nvPr/>
        </p:nvCxnSpPr>
        <p:spPr>
          <a:xfrm flipH="1">
            <a:off x="7998443" y="1960884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104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401F115F-EC36-07A3-3410-3FB84768A38F}"/>
              </a:ext>
            </a:extLst>
          </p:cNvPr>
          <p:cNvSpPr txBox="1">
            <a:spLocks/>
          </p:cNvSpPr>
          <p:nvPr/>
        </p:nvSpPr>
        <p:spPr>
          <a:xfrm>
            <a:off x="632519" y="5124910"/>
            <a:ext cx="10515600" cy="139632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>
                <a:latin typeface="+mn-ea"/>
              </a:rPr>
              <a:t>★ 다른 </a:t>
            </a:r>
            <a:r>
              <a:rPr lang="ko-KR" altLang="en-US" sz="1800" dirty="0" err="1">
                <a:latin typeface="+mn-ea"/>
              </a:rPr>
              <a:t>소울라이크류</a:t>
            </a:r>
            <a:r>
              <a:rPr lang="ko-KR" altLang="en-US" sz="1800" dirty="0">
                <a:latin typeface="+mn-ea"/>
              </a:rPr>
              <a:t> 게임과 달리 위와 같은 </a:t>
            </a:r>
            <a:r>
              <a:rPr lang="ko-KR" altLang="en-US" sz="1800" b="1" dirty="0">
                <a:latin typeface="+mn-ea"/>
              </a:rPr>
              <a:t>불편한 요소들</a:t>
            </a:r>
            <a:r>
              <a:rPr lang="ko-KR" altLang="en-US" sz="1800" dirty="0">
                <a:latin typeface="+mn-ea"/>
              </a:rPr>
              <a:t> 제거해 전투 시스템에만 집중 가능</a:t>
            </a:r>
            <a:endParaRPr lang="en-US" altLang="ko-KR" sz="18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800" dirty="0">
                <a:latin typeface="+mn-ea"/>
              </a:rPr>
              <a:t>★ 다른 시뮬레이터 시리즈와 달리 직접 캐릭터를 조종하며 플레이</a:t>
            </a:r>
            <a:endParaRPr lang="en-US" altLang="ko-KR" sz="1800" dirty="0">
              <a:latin typeface="+mn-ea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B7C40E14-EFB8-0139-D1EF-CF7B3F0B602F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특징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1026" name="Picture 2" descr="Dark Souls 3 You Died GIFs">
            <a:extLst>
              <a:ext uri="{FF2B5EF4-FFF2-40B4-BE49-F238E27FC236}">
                <a16:creationId xmlns:a16="http://schemas.microsoft.com/office/drawing/2014/main" id="{DBC01D99-899E-C902-115C-087E8C96F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922" y="2344908"/>
            <a:ext cx="4039640" cy="227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rk souls bonfire">
            <a:extLst>
              <a:ext uri="{FF2B5EF4-FFF2-40B4-BE49-F238E27FC236}">
                <a16:creationId xmlns:a16="http://schemas.microsoft.com/office/drawing/2014/main" id="{A15BCDC7-2A25-F56D-8DEB-BEFA95C44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560" y="2381313"/>
            <a:ext cx="4059444" cy="227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AC73CF-3C73-3B42-91C9-478612371C83}"/>
              </a:ext>
            </a:extLst>
          </p:cNvPr>
          <p:cNvSpPr txBox="1"/>
          <p:nvPr/>
        </p:nvSpPr>
        <p:spPr>
          <a:xfrm>
            <a:off x="833820" y="4724800"/>
            <a:ext cx="1051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</a:rPr>
              <a:t>죽은 후 마지막에 들른 화톳불에서 부활 후 지도 없이 다시 길을 찾아가야 되는 불편함 존재</a:t>
            </a:r>
          </a:p>
        </p:txBody>
      </p:sp>
    </p:spTree>
    <p:extLst>
      <p:ext uri="{BB962C8B-B14F-4D97-AF65-F5344CB8AC3E}">
        <p14:creationId xmlns:p14="http://schemas.microsoft.com/office/powerpoint/2010/main" val="1459368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개발 환경</a:t>
              </a:r>
            </a:p>
          </p:txBody>
        </p: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65E41178-48B0-13A6-67E1-D145E2B2524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3637280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개발 목표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&lt;3&gt;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8316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67B5C77-5850-F8A7-5A4D-B79FDE879DF7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5071096-8C5A-C457-065A-5D7E7CDE56C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290FC36-735F-2137-98C8-EC4E2A952B2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295E96ED-B2B1-9042-7425-B61B4FC6ECCB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D97106C-9C28-803F-F5F4-729D31955ACF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A81A66D2-6985-3970-3A30-859AE29DEC15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865302C-B85A-5C5B-46A7-20C922C7E65E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28605215-FD11-023F-7DED-67DCDB72E813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CFEBF21C-9EFE-7E76-558E-911CDB42D355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개발 목표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04A1AA0-2024-34BC-5E67-38B35296D72E}"/>
              </a:ext>
            </a:extLst>
          </p:cNvPr>
          <p:cNvSpPr txBox="1">
            <a:spLocks/>
          </p:cNvSpPr>
          <p:nvPr/>
        </p:nvSpPr>
        <p:spPr>
          <a:xfrm>
            <a:off x="342388" y="2103693"/>
            <a:ext cx="9111618" cy="49350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b="1" dirty="0">
                <a:latin typeface="+mn-ea"/>
              </a:rPr>
              <a:t>Git</a:t>
            </a:r>
            <a:r>
              <a:rPr lang="ko-KR" altLang="en-US" sz="2400" dirty="0">
                <a:latin typeface="+mn-ea"/>
              </a:rPr>
              <a:t>을 이용한 프로젝트 관리 및 협업 능력 향상</a:t>
            </a:r>
            <a:endParaRPr lang="en-US" altLang="ko-KR" sz="2400" dirty="0">
              <a:latin typeface="+mn-ea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b="0" i="0" dirty="0">
                <a:effectLst/>
                <a:latin typeface="gg sans"/>
              </a:rPr>
              <a:t>★ </a:t>
            </a:r>
            <a:r>
              <a:rPr lang="en-US" altLang="ko-KR" sz="2400" b="1" dirty="0"/>
              <a:t>DirectX 12</a:t>
            </a:r>
            <a:r>
              <a:rPr lang="ko-KR" altLang="en-US" sz="2400" dirty="0"/>
              <a:t>를 사용한 </a:t>
            </a:r>
            <a:r>
              <a:rPr lang="ko-KR" altLang="en-US" sz="2400" b="1" dirty="0"/>
              <a:t>게임제작</a:t>
            </a:r>
            <a:r>
              <a:rPr lang="ko-KR" altLang="en-US" sz="2400" dirty="0"/>
              <a:t> 능력 향상</a:t>
            </a:r>
            <a:endParaRPr lang="en-US" altLang="ko-KR" sz="2400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b="1" dirty="0"/>
              <a:t>★ </a:t>
            </a:r>
            <a:r>
              <a:rPr lang="ko-KR" altLang="en-US" sz="2400" b="1" dirty="0" err="1"/>
              <a:t>멀티스레드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이용한 기본적인 </a:t>
            </a:r>
            <a:r>
              <a:rPr lang="ko-KR" altLang="en-US" sz="2400" b="1" dirty="0"/>
              <a:t>서버 구현 및 데이터베이스 구성</a:t>
            </a:r>
            <a:endParaRPr lang="en-US" altLang="ko-KR" sz="2400" b="1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b="1" dirty="0"/>
              <a:t>Lua </a:t>
            </a:r>
            <a:r>
              <a:rPr lang="ko-KR" altLang="en-US" sz="2400" b="1" dirty="0"/>
              <a:t>스크립트</a:t>
            </a:r>
            <a:r>
              <a:rPr lang="ko-KR" altLang="en-US" sz="2400" dirty="0"/>
              <a:t>를 이용한 </a:t>
            </a:r>
            <a:r>
              <a:rPr lang="ko-KR" altLang="en-US" sz="2400" b="1" dirty="0"/>
              <a:t>오브젝트 동작 </a:t>
            </a:r>
            <a:r>
              <a:rPr lang="ko-KR" altLang="en-US" sz="2400" dirty="0"/>
              <a:t>구현</a:t>
            </a:r>
            <a:endParaRPr lang="en-US" altLang="ko-KR" sz="2400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dirty="0"/>
              <a:t>★</a:t>
            </a:r>
            <a:r>
              <a:rPr lang="en-US" altLang="ko-KR" sz="2400" b="1" dirty="0"/>
              <a:t> Git</a:t>
            </a:r>
            <a:r>
              <a:rPr lang="ko-KR" altLang="en-US" sz="2400" dirty="0"/>
              <a:t>을 이용한 </a:t>
            </a:r>
            <a:r>
              <a:rPr lang="ko-KR" altLang="en-US" sz="2400" b="1" dirty="0"/>
              <a:t>프로젝트 관리 및 협업 </a:t>
            </a:r>
            <a:r>
              <a:rPr lang="ko-KR" altLang="en-US" sz="2400" dirty="0"/>
              <a:t>능력 향상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90407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97F650-E53B-9D0A-DFD2-97DEB93DB5D4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91B886C-5EFD-7F5F-D837-8A4124EF4EF8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B5ACA4F-2D11-1439-EAB3-9BBDF1FAC9DB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6A56DE34-9003-5460-697F-16951C8561E3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35A64047-072C-5BAE-BA0D-F92DE0CB142F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1819799-7304-3CB2-F19A-1B356F329B0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498180E8-A23F-710D-D6F3-D59C349645A2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DDB98847-EFE0-8A7B-5F9B-E8887716BB84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" name="제목 1">
              <a:extLst>
                <a:ext uri="{FF2B5EF4-FFF2-40B4-BE49-F238E27FC236}">
                  <a16:creationId xmlns:a16="http://schemas.microsoft.com/office/drawing/2014/main" id="{FDF65660-8A95-5342-83A3-EDD4029AD49C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개발 환경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EB79E138-B00C-70E0-62AF-CB510FD509D4}"/>
              </a:ext>
            </a:extLst>
          </p:cNvPr>
          <p:cNvSpPr txBox="1">
            <a:spLocks/>
          </p:cNvSpPr>
          <p:nvPr/>
        </p:nvSpPr>
        <p:spPr>
          <a:xfrm>
            <a:off x="342388" y="2097096"/>
            <a:ext cx="11321292" cy="24545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운영체제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Windows 10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IDE : </a:t>
            </a:r>
            <a:r>
              <a:rPr lang="en-US" altLang="ko-KR" sz="2400" b="1" dirty="0">
                <a:latin typeface="+mn-ea"/>
              </a:rPr>
              <a:t>Visual Studio 2022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개발 언어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C++, Lua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그래픽 </a:t>
            </a:r>
            <a:r>
              <a:rPr lang="en-US" altLang="ko-KR" sz="2400" dirty="0">
                <a:latin typeface="+mn-ea"/>
              </a:rPr>
              <a:t>API : </a:t>
            </a:r>
            <a:r>
              <a:rPr lang="en-US" altLang="ko-KR" sz="2400" b="1" dirty="0">
                <a:latin typeface="+mn-ea"/>
              </a:rPr>
              <a:t>DirectX </a:t>
            </a:r>
            <a:r>
              <a:rPr lang="en-US" altLang="ko-KR" sz="2400" b="1" dirty="0">
                <a:effectLst/>
                <a:latin typeface="+mn-ea"/>
              </a:rPr>
              <a:t>12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3D </a:t>
            </a:r>
            <a:r>
              <a:rPr lang="ko-KR" altLang="en-US" sz="2400" dirty="0">
                <a:latin typeface="+mn-ea"/>
              </a:rPr>
              <a:t>그래픽 툴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Unity 3D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버전 관리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Git, GitHub</a:t>
            </a:r>
          </a:p>
        </p:txBody>
      </p:sp>
    </p:spTree>
    <p:extLst>
      <p:ext uri="{BB962C8B-B14F-4D97-AF65-F5344CB8AC3E}">
        <p14:creationId xmlns:p14="http://schemas.microsoft.com/office/powerpoint/2010/main" val="2613215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개발 일정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&lt;4&gt;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AB56077-7B47-A1B3-2740-3E6A33980D01}"/>
              </a:ext>
            </a:extLst>
          </p:cNvPr>
          <p:cNvSpPr txBox="1">
            <a:spLocks/>
          </p:cNvSpPr>
          <p:nvPr/>
        </p:nvSpPr>
        <p:spPr>
          <a:xfrm>
            <a:off x="6168693" y="3680513"/>
            <a:ext cx="3741936" cy="7010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4000" dirty="0">
                <a:latin typeface="+mn-ea"/>
                <a:ea typeface="+mn-ea"/>
              </a:rPr>
              <a:t>개인별 준비</a:t>
            </a:r>
          </a:p>
        </p:txBody>
      </p:sp>
    </p:spTree>
    <p:extLst>
      <p:ext uri="{BB962C8B-B14F-4D97-AF65-F5344CB8AC3E}">
        <p14:creationId xmlns:p14="http://schemas.microsoft.com/office/powerpoint/2010/main" val="2261385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개인별 준비 현황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AA9BEC-092E-5295-E8E9-BEC7F0A40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521" y="2557218"/>
            <a:ext cx="3568558" cy="3798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 err="1">
                <a:latin typeface="+mn-ea"/>
              </a:rPr>
              <a:t>성현석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en-US" altLang="ko-KR" sz="2400" dirty="0">
                <a:latin typeface="+mn-ea"/>
              </a:rPr>
              <a:t>3D </a:t>
            </a:r>
            <a:r>
              <a:rPr lang="ko-KR" altLang="en-US" sz="2400" dirty="0">
                <a:latin typeface="+mn-ea"/>
              </a:rPr>
              <a:t>프로그래밍</a:t>
            </a:r>
            <a:r>
              <a:rPr lang="en-US" altLang="ko-KR" sz="2400" dirty="0">
                <a:latin typeface="+mn-ea"/>
              </a:rPr>
              <a:t>1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dirty="0">
                <a:latin typeface="+mn-ea"/>
              </a:rPr>
              <a:t>게임수학 수강</a:t>
            </a:r>
          </a:p>
          <a:p>
            <a:r>
              <a:rPr lang="ko-KR" altLang="en-US" sz="2400" dirty="0">
                <a:latin typeface="+mn-ea"/>
              </a:rPr>
              <a:t>자료구조 수강</a:t>
            </a:r>
          </a:p>
          <a:p>
            <a:r>
              <a:rPr lang="en-US" altLang="ko-KR" sz="2400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dirty="0">
                <a:latin typeface="+mn-ea"/>
              </a:rPr>
              <a:t>데이터베이스 수강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98B0139-11F5-EAC7-EBB5-36755EA43569}"/>
              </a:ext>
            </a:extLst>
          </p:cNvPr>
          <p:cNvSpPr txBox="1">
            <a:spLocks/>
          </p:cNvSpPr>
          <p:nvPr/>
        </p:nvSpPr>
        <p:spPr>
          <a:xfrm>
            <a:off x="4338616" y="2557218"/>
            <a:ext cx="3568558" cy="379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송주석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ko-KR" altLang="en-US" sz="2400" dirty="0" err="1">
                <a:latin typeface="+mn-ea"/>
              </a:rPr>
              <a:t>게임인터페이스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ko-KR" altLang="en-US" sz="2400" dirty="0">
                <a:latin typeface="+mn-ea"/>
              </a:rPr>
              <a:t>인공지능 수강</a:t>
            </a:r>
          </a:p>
          <a:p>
            <a:r>
              <a:rPr lang="ko-KR" altLang="en-US" sz="2400" dirty="0">
                <a:latin typeface="+mn-ea"/>
              </a:rPr>
              <a:t>자료구조 수강</a:t>
            </a:r>
          </a:p>
          <a:p>
            <a:r>
              <a:rPr lang="en-US" altLang="ko-KR" sz="2400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dirty="0">
                <a:latin typeface="+mn-ea"/>
              </a:rPr>
              <a:t>데이터베이스 수강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56531A2-09BD-E52D-C399-65F765EB47F8}"/>
              </a:ext>
            </a:extLst>
          </p:cNvPr>
          <p:cNvSpPr txBox="1">
            <a:spLocks/>
          </p:cNvSpPr>
          <p:nvPr/>
        </p:nvSpPr>
        <p:spPr>
          <a:xfrm>
            <a:off x="7898209" y="2557218"/>
            <a:ext cx="3568558" cy="379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조승완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ko-KR" altLang="en-US" sz="2400" dirty="0" err="1">
                <a:latin typeface="+mn-ea"/>
              </a:rPr>
              <a:t>게임인터페이스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ko-KR" altLang="en-US" sz="2400" dirty="0">
                <a:latin typeface="+mn-ea"/>
              </a:rPr>
              <a:t>인공지능 수강</a:t>
            </a:r>
          </a:p>
          <a:p>
            <a:r>
              <a:rPr lang="ko-KR" altLang="en-US" sz="2400" dirty="0">
                <a:latin typeface="+mn-ea"/>
              </a:rPr>
              <a:t>자료구조 수강</a:t>
            </a:r>
          </a:p>
          <a:p>
            <a:r>
              <a:rPr lang="en-US" altLang="ko-KR" sz="2400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dirty="0">
                <a:latin typeface="+mn-ea"/>
              </a:rPr>
              <a:t>데이터베이스 수강</a:t>
            </a:r>
          </a:p>
        </p:txBody>
      </p:sp>
    </p:spTree>
    <p:extLst>
      <p:ext uri="{BB962C8B-B14F-4D97-AF65-F5344CB8AC3E}">
        <p14:creationId xmlns:p14="http://schemas.microsoft.com/office/powerpoint/2010/main" val="4209112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역할 분담 및 개발 일정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6C196E-854B-AFF8-EE7D-520577DCCD1F}"/>
              </a:ext>
            </a:extLst>
          </p:cNvPr>
          <p:cNvSpPr/>
          <p:nvPr/>
        </p:nvSpPr>
        <p:spPr>
          <a:xfrm>
            <a:off x="460392" y="2202929"/>
            <a:ext cx="11247513" cy="418890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025A9D-4B6A-C647-FDAB-9E2E8BB0257B}"/>
              </a:ext>
            </a:extLst>
          </p:cNvPr>
          <p:cNvSpPr txBox="1"/>
          <p:nvPr/>
        </p:nvSpPr>
        <p:spPr>
          <a:xfrm>
            <a:off x="3713447" y="3954197"/>
            <a:ext cx="474140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역할 분담 및 개발 일정</a:t>
            </a:r>
            <a:r>
              <a:rPr lang="en-US" altLang="ko-KR" dirty="0">
                <a:latin typeface="+mn-ea"/>
              </a:rPr>
              <a:t>)</a:t>
            </a:r>
          </a:p>
          <a:p>
            <a:pPr algn="ctr"/>
            <a:r>
              <a:rPr lang="en-US" altLang="ko-KR" dirty="0">
                <a:latin typeface="+mn-ea"/>
              </a:rPr>
              <a:t>// WBS (</a:t>
            </a:r>
            <a:r>
              <a:rPr lang="en-US" altLang="ko-KR" i="0" dirty="0">
                <a:effectLst/>
                <a:latin typeface="Apple SD Gothic Neo"/>
              </a:rPr>
              <a:t>Work Breakdown Structure)</a:t>
            </a:r>
            <a:endParaRPr lang="ko-KR" altLang="en-US" dirty="0"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C66FEBE-8FBF-78C5-3761-EA9DD53BA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7" y="1949826"/>
            <a:ext cx="3732082" cy="465507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70439E-1278-EC42-60DD-0DD72BF1F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803" y="1960881"/>
            <a:ext cx="7071959" cy="463296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9572F0B-0BC7-9D06-E620-8DE6D2E38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179" y="1949825"/>
            <a:ext cx="1067624" cy="465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24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915491-93F0-F518-E51D-A61515806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314" y="2086252"/>
            <a:ext cx="11269698" cy="4229130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1 | </a:t>
            </a:r>
            <a:r>
              <a:rPr lang="ko-KR" altLang="en-US" sz="2800" b="1" dirty="0">
                <a:effectLst/>
                <a:latin typeface="+mn-ea"/>
              </a:rPr>
              <a:t>트렌드 분석 및 결론        </a:t>
            </a:r>
            <a:r>
              <a:rPr lang="en-US" altLang="ko-KR" sz="2800" b="1" dirty="0">
                <a:effectLst/>
                <a:latin typeface="+mn-ea"/>
              </a:rPr>
              <a:t>| 03 ~ 05p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2 | </a:t>
            </a:r>
            <a:r>
              <a:rPr lang="ko-KR" altLang="en-US" sz="2800" b="1" dirty="0">
                <a:effectLst/>
                <a:latin typeface="+mn-ea"/>
              </a:rPr>
              <a:t>게임소개</a:t>
            </a:r>
            <a:r>
              <a:rPr lang="en-US" altLang="ko-KR" sz="2800" b="1" dirty="0">
                <a:effectLst/>
                <a:latin typeface="+mn-ea"/>
              </a:rPr>
              <a:t> </a:t>
            </a:r>
            <a:r>
              <a:rPr lang="ko-KR" altLang="en-US" sz="2800" b="1" dirty="0">
                <a:effectLst/>
                <a:latin typeface="+mn-ea"/>
              </a:rPr>
              <a:t>및</a:t>
            </a:r>
            <a:r>
              <a:rPr lang="en-US" altLang="ko-KR" sz="2800" b="1" dirty="0">
                <a:effectLst/>
                <a:latin typeface="+mn-ea"/>
              </a:rPr>
              <a:t> </a:t>
            </a:r>
            <a:r>
              <a:rPr lang="ko-KR" altLang="en-US" sz="2800" b="1" dirty="0">
                <a:effectLst/>
                <a:latin typeface="+mn-ea"/>
              </a:rPr>
              <a:t>특징            </a:t>
            </a:r>
            <a:r>
              <a:rPr lang="en-US" altLang="ko-KR" sz="2800" b="1" dirty="0">
                <a:effectLst/>
                <a:latin typeface="+mn-ea"/>
              </a:rPr>
              <a:t>| 06 ~ 13p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3 | </a:t>
            </a:r>
            <a:r>
              <a:rPr lang="ko-KR" altLang="en-US" sz="2800" b="1" dirty="0">
                <a:effectLst/>
                <a:latin typeface="+mn-ea"/>
              </a:rPr>
              <a:t>개발 목표 및 개발 환경    </a:t>
            </a:r>
            <a:r>
              <a:rPr lang="en-US" altLang="ko-KR" sz="2800" b="1" dirty="0">
                <a:effectLst/>
                <a:latin typeface="+mn-ea"/>
              </a:rPr>
              <a:t>| 14 ~ 16p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4 | </a:t>
            </a:r>
            <a:r>
              <a:rPr lang="ko-KR" altLang="en-US" sz="2800" b="1" dirty="0">
                <a:effectLst/>
                <a:latin typeface="+mn-ea"/>
              </a:rPr>
              <a:t>개인별 준비 및 개발 일정 </a:t>
            </a:r>
            <a:r>
              <a:rPr lang="en-US" altLang="ko-KR" sz="2800" b="1" dirty="0">
                <a:effectLst/>
                <a:latin typeface="+mn-ea"/>
              </a:rPr>
              <a:t>| 17</a:t>
            </a:r>
            <a:r>
              <a:rPr lang="en-US" altLang="ko-KR" sz="2800" b="1" dirty="0">
                <a:latin typeface="+mn-ea"/>
              </a:rPr>
              <a:t> ~ 19</a:t>
            </a:r>
            <a:r>
              <a:rPr lang="en-US" altLang="ko-KR" sz="2800" b="1" dirty="0">
                <a:effectLst/>
                <a:latin typeface="+mn-ea"/>
              </a:rPr>
              <a:t>p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1C42A10-6B38-B61E-154E-B56909E6533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DC5E295-C66B-1EFD-8A8B-986D3F3EAFCE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5" name="사다리꼴 4">
                <a:extLst>
                  <a:ext uri="{FF2B5EF4-FFF2-40B4-BE49-F238E27FC236}">
                    <a16:creationId xmlns:a16="http://schemas.microsoft.com/office/drawing/2014/main" id="{13D6DF71-2B60-7854-5A46-317E7DB84507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D81D029-B738-9452-566E-E9AB7091A1B8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사다리꼴 6">
                <a:extLst>
                  <a:ext uri="{FF2B5EF4-FFF2-40B4-BE49-F238E27FC236}">
                    <a16:creationId xmlns:a16="http://schemas.microsoft.com/office/drawing/2014/main" id="{3927E056-97AC-CE3D-9EDD-BBC73727EA8E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F6B12E35-4176-5658-D2A5-B561D07E9C40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이등변 삼각형 8">
                <a:extLst>
                  <a:ext uri="{FF2B5EF4-FFF2-40B4-BE49-F238E27FC236}">
                    <a16:creationId xmlns:a16="http://schemas.microsoft.com/office/drawing/2014/main" id="{CD982A7E-CB3E-E1E6-27D9-3760CB437FA0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6" name="제목 1">
              <a:extLst>
                <a:ext uri="{FF2B5EF4-FFF2-40B4-BE49-F238E27FC236}">
                  <a16:creationId xmlns:a16="http://schemas.microsoft.com/office/drawing/2014/main" id="{50CB5F5F-C135-4F08-A597-2CB49157D372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목차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797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B56077-7B47-A1B3-2740-3E6A33980D01}"/>
              </a:ext>
            </a:extLst>
          </p:cNvPr>
          <p:cNvSpPr txBox="1">
            <a:spLocks/>
          </p:cNvSpPr>
          <p:nvPr/>
        </p:nvSpPr>
        <p:spPr>
          <a:xfrm>
            <a:off x="4225032" y="3078468"/>
            <a:ext cx="3741936" cy="7010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800" dirty="0">
                <a:latin typeface="+mn-ea"/>
                <a:ea typeface="+mn-ea"/>
              </a:rPr>
              <a:t>감사합니다</a:t>
            </a:r>
            <a:r>
              <a:rPr lang="en-US" altLang="ko-KR" sz="5800" dirty="0">
                <a:latin typeface="+mn-ea"/>
                <a:ea typeface="+mn-ea"/>
              </a:rPr>
              <a:t>!</a:t>
            </a:r>
            <a:endParaRPr lang="ko-KR" altLang="en-US" sz="4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3189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 err="1">
                  <a:effectLst/>
                  <a:latin typeface="+mn-ea"/>
                  <a:ea typeface="+mn-ea"/>
                </a:rPr>
                <a:t>소울라이크란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b="1" dirty="0" err="1">
                <a:effectLst/>
                <a:latin typeface="-apple-system"/>
              </a:rPr>
              <a:t>소울라이크란</a:t>
            </a:r>
            <a:r>
              <a:rPr lang="en-US" altLang="ko-KR" sz="1800" b="1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[</a:t>
            </a:r>
            <a:r>
              <a:rPr lang="ko-KR" altLang="en-US" sz="1800" dirty="0" err="1">
                <a:effectLst/>
                <a:latin typeface="-apple-system"/>
              </a:rPr>
              <a:t>프롬</a:t>
            </a:r>
            <a:r>
              <a:rPr lang="ko-KR" altLang="en-US" sz="1800" dirty="0">
                <a:effectLst/>
                <a:latin typeface="-apple-system"/>
              </a:rPr>
              <a:t> 소프트웨어</a:t>
            </a:r>
            <a:r>
              <a:rPr lang="en-US" altLang="ko-KR" sz="1800" dirty="0">
                <a:effectLst/>
                <a:latin typeface="-apple-system"/>
              </a:rPr>
              <a:t>]</a:t>
            </a:r>
            <a:r>
              <a:rPr lang="ko-KR" altLang="en-US" sz="1800" dirty="0">
                <a:effectLst/>
                <a:latin typeface="-apple-system"/>
              </a:rPr>
              <a:t>에서 만든 </a:t>
            </a:r>
            <a:r>
              <a:rPr lang="en-US" altLang="ko-KR" sz="1800" dirty="0">
                <a:effectLst/>
                <a:latin typeface="-apple-system"/>
              </a:rPr>
              <a:t>[</a:t>
            </a:r>
            <a:r>
              <a:rPr lang="ko-KR" altLang="en-US" sz="1800" dirty="0" err="1">
                <a:effectLst/>
                <a:latin typeface="-apple-system"/>
              </a:rPr>
              <a:t>데몬즈</a:t>
            </a:r>
            <a:r>
              <a:rPr lang="ko-KR" altLang="en-US" sz="1800" dirty="0">
                <a:effectLst/>
                <a:latin typeface="-apple-system"/>
              </a:rPr>
              <a:t> 소울</a:t>
            </a:r>
            <a:r>
              <a:rPr lang="en-US" altLang="ko-KR" sz="1800" dirty="0">
                <a:effectLst/>
                <a:latin typeface="-apple-system"/>
              </a:rPr>
              <a:t>], [</a:t>
            </a:r>
            <a:r>
              <a:rPr lang="ko-KR" altLang="en-US" sz="1800" dirty="0" err="1">
                <a:effectLst/>
                <a:latin typeface="-apple-system"/>
              </a:rPr>
              <a:t>다크</a:t>
            </a:r>
            <a:r>
              <a:rPr lang="ko-KR" altLang="en-US" sz="1800" dirty="0">
                <a:effectLst/>
                <a:latin typeface="-apple-system"/>
              </a:rPr>
              <a:t> 소울</a:t>
            </a:r>
            <a:r>
              <a:rPr lang="en-US" altLang="ko-KR" sz="1800" dirty="0">
                <a:effectLst/>
                <a:latin typeface="-apple-system"/>
              </a:rPr>
              <a:t>]</a:t>
            </a:r>
            <a:r>
              <a:rPr lang="ko-KR" altLang="en-US" sz="1800" dirty="0">
                <a:effectLst/>
                <a:latin typeface="-apple-system"/>
              </a:rPr>
              <a:t> 시리즈에서 파생된 장르</a:t>
            </a:r>
            <a:endParaRPr lang="en-US" altLang="ko-KR" sz="1800" dirty="0">
              <a:effectLst/>
              <a:latin typeface="-apple-syste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액션 롤 </a:t>
            </a:r>
            <a:r>
              <a:rPr lang="ko-KR" altLang="en-US" sz="1800" dirty="0" err="1">
                <a:effectLst/>
                <a:latin typeface="-apple-system"/>
              </a:rPr>
              <a:t>플레잉</a:t>
            </a:r>
            <a:r>
              <a:rPr lang="ko-KR" altLang="en-US" sz="1800" dirty="0">
                <a:effectLst/>
                <a:latin typeface="-apple-system"/>
              </a:rPr>
              <a:t> 게임의 하위 장르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어두운 판타지 세계관과 어려운 난이도가 특징이다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259BDE-ED98-3CDC-915A-E0B59A495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022" y="3544189"/>
            <a:ext cx="2676525" cy="2676525"/>
          </a:xfrm>
          <a:prstGeom prst="rect">
            <a:avLst/>
          </a:prstGeom>
        </p:spPr>
      </p:pic>
      <p:pic>
        <p:nvPicPr>
          <p:cNvPr id="1028" name="Picture 4" descr="다크소울 1 리마스터드 클리어 소감. &gt; 스팀/PC게임 | 퀘이사존 QUASARZONE">
            <a:extLst>
              <a:ext uri="{FF2B5EF4-FFF2-40B4-BE49-F238E27FC236}">
                <a16:creationId xmlns:a16="http://schemas.microsoft.com/office/drawing/2014/main" id="{34869C37-8BBE-6EEE-18E3-755110BB1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984" y="3544190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C54EC1-21B0-915B-BE1D-28B6142A7509}"/>
              </a:ext>
            </a:extLst>
          </p:cNvPr>
          <p:cNvSpPr txBox="1"/>
          <p:nvPr/>
        </p:nvSpPr>
        <p:spPr>
          <a:xfrm>
            <a:off x="2782446" y="6229442"/>
            <a:ext cx="173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(1. </a:t>
            </a:r>
            <a:r>
              <a:rPr lang="ko-KR" altLang="en-US" sz="1200" dirty="0" err="1">
                <a:latin typeface="+mn-ea"/>
              </a:rPr>
              <a:t>데몬즈</a:t>
            </a:r>
            <a:r>
              <a:rPr lang="ko-KR" altLang="en-US" sz="1200" dirty="0">
                <a:latin typeface="+mn-ea"/>
              </a:rPr>
              <a:t> 소울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D0E66-6CA9-76EA-CDF2-4E18366AD53A}"/>
              </a:ext>
            </a:extLst>
          </p:cNvPr>
          <p:cNvSpPr txBox="1"/>
          <p:nvPr/>
        </p:nvSpPr>
        <p:spPr>
          <a:xfrm>
            <a:off x="7412396" y="6229442"/>
            <a:ext cx="173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 err="1">
                <a:latin typeface="+mn-ea"/>
              </a:rPr>
              <a:t>다크</a:t>
            </a:r>
            <a:r>
              <a:rPr lang="ko-KR" altLang="en-US" sz="1200" dirty="0">
                <a:latin typeface="+mn-ea"/>
              </a:rPr>
              <a:t> 소울 리마스터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5326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77320C7-EEA3-E329-ADF1-22F74AE58250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키 조작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3" name="Picture 2" descr="건반, 전자, 컴퓨터, 기술, 단추, 아스키, 키패드, 입력, 장치, 하드웨어">
            <a:extLst>
              <a:ext uri="{FF2B5EF4-FFF2-40B4-BE49-F238E27FC236}">
                <a16:creationId xmlns:a16="http://schemas.microsoft.com/office/drawing/2014/main" id="{A57FD425-32B2-FB11-CB8D-124970FFC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90" y="2014297"/>
            <a:ext cx="8434647" cy="421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05B2875-210F-7E1E-7D3A-6D71F6316F51}"/>
              </a:ext>
            </a:extLst>
          </p:cNvPr>
          <p:cNvSpPr/>
          <p:nvPr/>
        </p:nvSpPr>
        <p:spPr>
          <a:xfrm>
            <a:off x="1561583" y="4073237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988FDE-5EBE-F886-3349-EA59F40B996F}"/>
              </a:ext>
            </a:extLst>
          </p:cNvPr>
          <p:cNvSpPr/>
          <p:nvPr/>
        </p:nvSpPr>
        <p:spPr>
          <a:xfrm>
            <a:off x="2609910" y="4073237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3FE466-FB18-D638-22E8-ECB55E0B42C4}"/>
              </a:ext>
            </a:extLst>
          </p:cNvPr>
          <p:cNvSpPr/>
          <p:nvPr/>
        </p:nvSpPr>
        <p:spPr>
          <a:xfrm>
            <a:off x="2083434" y="4096333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9BE6C0-99BE-A5FB-2CA7-F19F7F64FC5D}"/>
              </a:ext>
            </a:extLst>
          </p:cNvPr>
          <p:cNvSpPr/>
          <p:nvPr/>
        </p:nvSpPr>
        <p:spPr>
          <a:xfrm>
            <a:off x="1838989" y="3527882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6424D7D-3FED-413E-252B-9CF33D9467D0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2083434" y="2429164"/>
            <a:ext cx="0" cy="10987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D18D109-03B8-69B1-C6C5-0C74918698BD}"/>
              </a:ext>
            </a:extLst>
          </p:cNvPr>
          <p:cNvSpPr txBox="1"/>
          <p:nvPr/>
        </p:nvSpPr>
        <p:spPr>
          <a:xfrm>
            <a:off x="1647176" y="2146488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이동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932D976-4C4E-074B-8C91-C3CFFDD1166E}"/>
              </a:ext>
            </a:extLst>
          </p:cNvPr>
          <p:cNvSpPr/>
          <p:nvPr/>
        </p:nvSpPr>
        <p:spPr>
          <a:xfrm>
            <a:off x="609190" y="4614981"/>
            <a:ext cx="610056" cy="541744"/>
          </a:xfrm>
          <a:prstGeom prst="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637E81BB-69C6-3189-1886-BECD690908BB}"/>
              </a:ext>
            </a:extLst>
          </p:cNvPr>
          <p:cNvCxnSpPr>
            <a:cxnSpLocks/>
            <a:stCxn id="27" idx="1"/>
          </p:cNvCxnSpPr>
          <p:nvPr/>
        </p:nvCxnSpPr>
        <p:spPr>
          <a:xfrm rot="10800000" flipV="1">
            <a:off x="489528" y="4885853"/>
            <a:ext cx="119663" cy="988474"/>
          </a:xfrm>
          <a:prstGeom prst="bentConnector2">
            <a:avLst/>
          </a:prstGeom>
          <a:ln w="317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FBA3616-D16A-4D43-F87B-9C21BB9E8F97}"/>
              </a:ext>
            </a:extLst>
          </p:cNvPr>
          <p:cNvSpPr txBox="1"/>
          <p:nvPr/>
        </p:nvSpPr>
        <p:spPr>
          <a:xfrm>
            <a:off x="53583" y="5914737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회피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BE2F2FE-CB2D-343F-3C9F-D8ECB182E04E}"/>
              </a:ext>
            </a:extLst>
          </p:cNvPr>
          <p:cNvSpPr/>
          <p:nvPr/>
        </p:nvSpPr>
        <p:spPr>
          <a:xfrm>
            <a:off x="3098800" y="5174129"/>
            <a:ext cx="2701636" cy="541744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EF2BE52-D2DE-5889-2712-79A32027A27D}"/>
              </a:ext>
            </a:extLst>
          </p:cNvPr>
          <p:cNvCxnSpPr>
            <a:cxnSpLocks/>
          </p:cNvCxnSpPr>
          <p:nvPr/>
        </p:nvCxnSpPr>
        <p:spPr>
          <a:xfrm flipV="1">
            <a:off x="4387907" y="5713565"/>
            <a:ext cx="0" cy="20117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7352CAA-B3F1-03E5-901F-65DB44D9E0FD}"/>
              </a:ext>
            </a:extLst>
          </p:cNvPr>
          <p:cNvSpPr txBox="1"/>
          <p:nvPr/>
        </p:nvSpPr>
        <p:spPr>
          <a:xfrm>
            <a:off x="3951649" y="5922332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점프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03C31EA-8F0D-3A01-9B31-CC3C00BD5646}"/>
              </a:ext>
            </a:extLst>
          </p:cNvPr>
          <p:cNvSpPr/>
          <p:nvPr/>
        </p:nvSpPr>
        <p:spPr>
          <a:xfrm>
            <a:off x="2887316" y="3530905"/>
            <a:ext cx="488890" cy="541744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3611230-CDF5-838F-5B68-348FB3D3CA9A}"/>
              </a:ext>
            </a:extLst>
          </p:cNvPr>
          <p:cNvCxnSpPr>
            <a:cxnSpLocks/>
          </p:cNvCxnSpPr>
          <p:nvPr/>
        </p:nvCxnSpPr>
        <p:spPr>
          <a:xfrm flipV="1">
            <a:off x="3147605" y="2405621"/>
            <a:ext cx="0" cy="109871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6D807D2-DF2D-3F69-EE27-9CF4F4963735}"/>
              </a:ext>
            </a:extLst>
          </p:cNvPr>
          <p:cNvSpPr txBox="1"/>
          <p:nvPr/>
        </p:nvSpPr>
        <p:spPr>
          <a:xfrm>
            <a:off x="2711347" y="2122945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포션</a:t>
            </a:r>
            <a:endParaRPr lang="ko-KR" altLang="en-US" sz="1400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E5E8570-8C6C-7523-4BEB-F0C7A1A579C8}"/>
              </a:ext>
            </a:extLst>
          </p:cNvPr>
          <p:cNvSpPr/>
          <p:nvPr/>
        </p:nvSpPr>
        <p:spPr>
          <a:xfrm>
            <a:off x="1319448" y="3527882"/>
            <a:ext cx="488890" cy="541744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F34854C-E2EB-4459-766A-C548C1746AEF}"/>
              </a:ext>
            </a:extLst>
          </p:cNvPr>
          <p:cNvCxnSpPr>
            <a:cxnSpLocks/>
          </p:cNvCxnSpPr>
          <p:nvPr/>
        </p:nvCxnSpPr>
        <p:spPr>
          <a:xfrm flipV="1">
            <a:off x="1446922" y="2428806"/>
            <a:ext cx="0" cy="1098718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E206CF3-AD71-CC2D-3E67-D2F3D859A01C}"/>
              </a:ext>
            </a:extLst>
          </p:cNvPr>
          <p:cNvSpPr txBox="1"/>
          <p:nvPr/>
        </p:nvSpPr>
        <p:spPr>
          <a:xfrm>
            <a:off x="1010664" y="1968360"/>
            <a:ext cx="872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시선 고정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7103E1F-2470-8237-DE48-3105AA5EB8F8}"/>
              </a:ext>
            </a:extLst>
          </p:cNvPr>
          <p:cNvSpPr/>
          <p:nvPr/>
        </p:nvSpPr>
        <p:spPr>
          <a:xfrm>
            <a:off x="2367775" y="3514089"/>
            <a:ext cx="488890" cy="541744"/>
          </a:xfrm>
          <a:prstGeom prst="rect">
            <a:avLst/>
          </a:prstGeom>
          <a:solidFill>
            <a:schemeClr val="accent5">
              <a:lumMod val="75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BE908A3-2357-B7B3-D22B-E52258B00A35}"/>
              </a:ext>
            </a:extLst>
          </p:cNvPr>
          <p:cNvCxnSpPr>
            <a:cxnSpLocks/>
          </p:cNvCxnSpPr>
          <p:nvPr/>
        </p:nvCxnSpPr>
        <p:spPr>
          <a:xfrm flipV="1">
            <a:off x="2615520" y="2405915"/>
            <a:ext cx="0" cy="1098718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73AAC9A-5DA1-9985-1AC5-3999E0290DA7}"/>
              </a:ext>
            </a:extLst>
          </p:cNvPr>
          <p:cNvSpPr txBox="1"/>
          <p:nvPr/>
        </p:nvSpPr>
        <p:spPr>
          <a:xfrm>
            <a:off x="2179262" y="2123239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패링</a:t>
            </a:r>
            <a:endParaRPr lang="ko-KR" altLang="en-US" sz="1400" b="1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51DA3E2F-58D3-62BA-998D-D77840723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412" y="2914898"/>
            <a:ext cx="2724930" cy="272493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379ACF8-A2A2-3729-D98C-0FC91FBE0BF8}"/>
              </a:ext>
            </a:extLst>
          </p:cNvPr>
          <p:cNvSpPr txBox="1"/>
          <p:nvPr/>
        </p:nvSpPr>
        <p:spPr>
          <a:xfrm>
            <a:off x="9575921" y="3429000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공격</a:t>
            </a:r>
            <a:endParaRPr lang="en-US" altLang="ko-KR" sz="14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C2F4D8-ECC2-34CF-E8BE-C80387687358}"/>
              </a:ext>
            </a:extLst>
          </p:cNvPr>
          <p:cNvSpPr txBox="1"/>
          <p:nvPr/>
        </p:nvSpPr>
        <p:spPr>
          <a:xfrm>
            <a:off x="10494676" y="3428999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막기</a:t>
            </a:r>
            <a:endParaRPr lang="en-US" altLang="ko-KR" sz="14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09AAA3E-FBBE-3648-0622-8F7DE9262E87}"/>
              </a:ext>
            </a:extLst>
          </p:cNvPr>
          <p:cNvSpPr/>
          <p:nvPr/>
        </p:nvSpPr>
        <p:spPr>
          <a:xfrm>
            <a:off x="609189" y="5159125"/>
            <a:ext cx="872515" cy="541744"/>
          </a:xfrm>
          <a:prstGeom prst="rect">
            <a:avLst/>
          </a:prstGeom>
          <a:solidFill>
            <a:srgbClr val="00206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E0487F2-13E2-9E87-5AD1-E776440EFD1B}"/>
              </a:ext>
            </a:extLst>
          </p:cNvPr>
          <p:cNvCxnSpPr>
            <a:cxnSpLocks/>
          </p:cNvCxnSpPr>
          <p:nvPr/>
        </p:nvCxnSpPr>
        <p:spPr>
          <a:xfrm flipV="1">
            <a:off x="1032282" y="5689785"/>
            <a:ext cx="0" cy="20117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05E109E-F6D3-A898-D4E4-4C7218D95BA2}"/>
              </a:ext>
            </a:extLst>
          </p:cNvPr>
          <p:cNvSpPr txBox="1"/>
          <p:nvPr/>
        </p:nvSpPr>
        <p:spPr>
          <a:xfrm>
            <a:off x="596024" y="5898552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달리기</a:t>
            </a:r>
          </a:p>
        </p:txBody>
      </p:sp>
    </p:spTree>
    <p:extLst>
      <p:ext uri="{BB962C8B-B14F-4D97-AF65-F5344CB8AC3E}">
        <p14:creationId xmlns:p14="http://schemas.microsoft.com/office/powerpoint/2010/main" val="4111167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결론</a:t>
              </a:r>
            </a:p>
          </p:txBody>
        </p: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65E41178-48B0-13A6-67E1-D145E2B2524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3637280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트렌드 분석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&lt;1&gt;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271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직사각형 1025">
            <a:extLst>
              <a:ext uri="{FF2B5EF4-FFF2-40B4-BE49-F238E27FC236}">
                <a16:creationId xmlns:a16="http://schemas.microsoft.com/office/drawing/2014/main" id="{E61985D8-38F5-26F7-63EC-4E6629589D71}"/>
              </a:ext>
            </a:extLst>
          </p:cNvPr>
          <p:cNvSpPr/>
          <p:nvPr/>
        </p:nvSpPr>
        <p:spPr>
          <a:xfrm rot="5400000">
            <a:off x="3775141" y="-154869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dirty="0">
                <a:effectLst/>
              </a:rPr>
              <a:t>                   </a:t>
            </a:r>
            <a:endParaRPr lang="ko-KR" altLang="en-US" dirty="0">
              <a:effectLst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3803EA4-20C9-E58D-FD78-D7FD20A09A17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26350D4-79A8-A236-9D01-F8AF7E5390D0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34B18883-61BD-F26F-4A4E-60F0249603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608D765-BAAA-6170-32B9-C7E19646C933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사다리꼴 14">
                <a:extLst>
                  <a:ext uri="{FF2B5EF4-FFF2-40B4-BE49-F238E27FC236}">
                    <a16:creationId xmlns:a16="http://schemas.microsoft.com/office/drawing/2014/main" id="{C6B352BC-4FE4-7FBF-A13A-12ED0CD87D13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F4FD2FFA-AB08-E583-B44B-E6C6B0DA6C6C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이등변 삼각형 16">
                <a:extLst>
                  <a:ext uri="{FF2B5EF4-FFF2-40B4-BE49-F238E27FC236}">
                    <a16:creationId xmlns:a16="http://schemas.microsoft.com/office/drawing/2014/main" id="{380CEBE5-BF24-8EB5-6FBC-44259AC52CF4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D035ABB8-A1C8-1178-F2F4-09EDDF7AFCD2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트렌드 분석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A972E6BA-9C0C-D41B-25CA-85DBFD5BCBE5}"/>
              </a:ext>
            </a:extLst>
          </p:cNvPr>
          <p:cNvSpPr txBox="1">
            <a:spLocks/>
          </p:cNvSpPr>
          <p:nvPr/>
        </p:nvSpPr>
        <p:spPr>
          <a:xfrm>
            <a:off x="2742187" y="3614937"/>
            <a:ext cx="9090173" cy="1973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2400" b="1" dirty="0">
              <a:effectLst/>
              <a:latin typeface="+mn-ea"/>
            </a:endParaRPr>
          </a:p>
        </p:txBody>
      </p:sp>
      <p:sp>
        <p:nvSpPr>
          <p:cNvPr id="6" name="순서도: 지연 5">
            <a:extLst>
              <a:ext uri="{FF2B5EF4-FFF2-40B4-BE49-F238E27FC236}">
                <a16:creationId xmlns:a16="http://schemas.microsoft.com/office/drawing/2014/main" id="{1E657F7D-3485-EADB-F1FF-4F1ECDB07146}"/>
              </a:ext>
            </a:extLst>
          </p:cNvPr>
          <p:cNvSpPr/>
          <p:nvPr/>
        </p:nvSpPr>
        <p:spPr>
          <a:xfrm>
            <a:off x="320569" y="3479035"/>
            <a:ext cx="1568891" cy="1310631"/>
          </a:xfrm>
          <a:prstGeom prst="flowChartDelay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소울라이크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AE81F54-F917-55E9-5F89-1B9C3EAA4A65}"/>
              </a:ext>
            </a:extLst>
          </p:cNvPr>
          <p:cNvSpPr/>
          <p:nvPr/>
        </p:nvSpPr>
        <p:spPr>
          <a:xfrm>
            <a:off x="2636544" y="2073768"/>
            <a:ext cx="926592" cy="92659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사회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3F75E4D-CCC1-DFCF-19B6-FD3A77925EF7}"/>
              </a:ext>
            </a:extLst>
          </p:cNvPr>
          <p:cNvSpPr/>
          <p:nvPr/>
        </p:nvSpPr>
        <p:spPr>
          <a:xfrm>
            <a:off x="2636544" y="3671055"/>
            <a:ext cx="926592" cy="92659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기술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C4E925D-6E44-2057-5A04-DB034B69A0BE}"/>
              </a:ext>
            </a:extLst>
          </p:cNvPr>
          <p:cNvSpPr/>
          <p:nvPr/>
        </p:nvSpPr>
        <p:spPr>
          <a:xfrm>
            <a:off x="2636544" y="5268343"/>
            <a:ext cx="926592" cy="92659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경제</a:t>
            </a:r>
            <a:endParaRPr lang="ko-KR" altLang="en-US" b="1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C2347-6062-5370-26ED-4B34C6598B1D}"/>
              </a:ext>
            </a:extLst>
          </p:cNvPr>
          <p:cNvCxnSpPr>
            <a:stCxn id="6" idx="3"/>
          </p:cNvCxnSpPr>
          <p:nvPr/>
        </p:nvCxnSpPr>
        <p:spPr>
          <a:xfrm flipV="1">
            <a:off x="1889460" y="4134350"/>
            <a:ext cx="747084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1E2A70A-39F4-1640-D564-07CE6BC61CB2}"/>
              </a:ext>
            </a:extLst>
          </p:cNvPr>
          <p:cNvCxnSpPr>
            <a:stCxn id="6" idx="0"/>
            <a:endCxn id="18" idx="2"/>
          </p:cNvCxnSpPr>
          <p:nvPr/>
        </p:nvCxnSpPr>
        <p:spPr>
          <a:xfrm rot="5400000" flipH="1" flipV="1">
            <a:off x="1399794" y="2242286"/>
            <a:ext cx="941971" cy="1531529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39">
            <a:extLst>
              <a:ext uri="{FF2B5EF4-FFF2-40B4-BE49-F238E27FC236}">
                <a16:creationId xmlns:a16="http://schemas.microsoft.com/office/drawing/2014/main" id="{3DF205AA-3F72-FE69-E9B2-6BB3B61357B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99793" y="4518242"/>
            <a:ext cx="941971" cy="1531529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내용 개체 틀 2">
            <a:extLst>
              <a:ext uri="{FF2B5EF4-FFF2-40B4-BE49-F238E27FC236}">
                <a16:creationId xmlns:a16="http://schemas.microsoft.com/office/drawing/2014/main" id="{54F77709-EA39-3AEA-D883-C9F7EC0C3256}"/>
              </a:ext>
            </a:extLst>
          </p:cNvPr>
          <p:cNvSpPr txBox="1">
            <a:spLocks/>
          </p:cNvSpPr>
          <p:nvPr/>
        </p:nvSpPr>
        <p:spPr>
          <a:xfrm>
            <a:off x="3417051" y="2037646"/>
            <a:ext cx="6950006" cy="46131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700" dirty="0"/>
              <a:t>★ </a:t>
            </a:r>
            <a:r>
              <a:rPr lang="ko-KR" altLang="en-US" sz="1700" b="1" dirty="0"/>
              <a:t>여러 장르</a:t>
            </a:r>
            <a:r>
              <a:rPr lang="ko-KR" altLang="en-US" sz="1700" dirty="0"/>
              <a:t>의</a:t>
            </a:r>
            <a:r>
              <a:rPr lang="en-US" altLang="ko-KR" sz="1700" dirty="0"/>
              <a:t> </a:t>
            </a:r>
            <a:r>
              <a:rPr lang="ko-KR" altLang="en-US" sz="1700" dirty="0"/>
              <a:t>게임에서 </a:t>
            </a:r>
            <a:r>
              <a:rPr lang="ko-KR" altLang="en-US" sz="1700" b="1" dirty="0" err="1"/>
              <a:t>소울라이크</a:t>
            </a:r>
            <a:r>
              <a:rPr lang="ko-KR" altLang="en-US" sz="1700" b="1" dirty="0"/>
              <a:t> 방식의 전투방식</a:t>
            </a:r>
            <a:r>
              <a:rPr lang="ko-KR" altLang="en-US" sz="1700" dirty="0"/>
              <a:t>을</a:t>
            </a:r>
            <a:r>
              <a:rPr lang="ko-KR" altLang="en-US" sz="1700" b="1" dirty="0"/>
              <a:t> </a:t>
            </a:r>
            <a:r>
              <a:rPr lang="ko-KR" altLang="en-US" sz="1700" dirty="0"/>
              <a:t>채용하는 추세</a:t>
            </a:r>
            <a:endParaRPr lang="en-US" altLang="ko-KR" sz="1700" dirty="0"/>
          </a:p>
        </p:txBody>
      </p:sp>
      <p:sp>
        <p:nvSpPr>
          <p:cNvPr id="43" name="내용 개체 틀 2">
            <a:extLst>
              <a:ext uri="{FF2B5EF4-FFF2-40B4-BE49-F238E27FC236}">
                <a16:creationId xmlns:a16="http://schemas.microsoft.com/office/drawing/2014/main" id="{85BEEDFE-A098-6183-8AF6-164C5DC30E12}"/>
              </a:ext>
            </a:extLst>
          </p:cNvPr>
          <p:cNvSpPr txBox="1">
            <a:spLocks/>
          </p:cNvSpPr>
          <p:nvPr/>
        </p:nvSpPr>
        <p:spPr>
          <a:xfrm>
            <a:off x="3417051" y="3647939"/>
            <a:ext cx="7402588" cy="4178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700" dirty="0"/>
              <a:t>★ </a:t>
            </a:r>
            <a:r>
              <a:rPr lang="ko-KR" altLang="en-US" sz="1700" dirty="0">
                <a:latin typeface="+mn-ea"/>
              </a:rPr>
              <a:t>최근 떠오르는 </a:t>
            </a:r>
            <a:r>
              <a:rPr lang="en-US" altLang="ko-KR" sz="1700" b="1" dirty="0">
                <a:latin typeface="+mn-ea"/>
              </a:rPr>
              <a:t>UMPC</a:t>
            </a:r>
            <a:r>
              <a:rPr lang="ko-KR" altLang="en-US" sz="1700" dirty="0">
                <a:latin typeface="+mn-ea"/>
              </a:rPr>
              <a:t>의 컨트롤방식에 </a:t>
            </a:r>
            <a:r>
              <a:rPr lang="ko-KR" altLang="en-US" sz="1700" dirty="0" err="1">
                <a:latin typeface="+mn-ea"/>
              </a:rPr>
              <a:t>소울라이크는</a:t>
            </a:r>
            <a:r>
              <a:rPr lang="ko-KR" altLang="en-US" sz="1700" dirty="0">
                <a:latin typeface="+mn-ea"/>
              </a:rPr>
              <a:t> 최적화된 게임장르</a:t>
            </a:r>
            <a:endParaRPr lang="en-US" altLang="ko-KR" sz="17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800" dirty="0">
              <a:latin typeface="+mn-ea"/>
            </a:endParaRPr>
          </a:p>
        </p:txBody>
      </p:sp>
      <p:sp>
        <p:nvSpPr>
          <p:cNvPr id="44" name="내용 개체 틀 2">
            <a:extLst>
              <a:ext uri="{FF2B5EF4-FFF2-40B4-BE49-F238E27FC236}">
                <a16:creationId xmlns:a16="http://schemas.microsoft.com/office/drawing/2014/main" id="{69818165-49F9-1234-F3A4-18377C1A7EAD}"/>
              </a:ext>
            </a:extLst>
          </p:cNvPr>
          <p:cNvSpPr txBox="1">
            <a:spLocks/>
          </p:cNvSpPr>
          <p:nvPr/>
        </p:nvSpPr>
        <p:spPr>
          <a:xfrm>
            <a:off x="3417051" y="5096340"/>
            <a:ext cx="7979861" cy="45194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700" dirty="0"/>
              <a:t>★ 국내외 </a:t>
            </a:r>
            <a:r>
              <a:rPr lang="ko-KR" altLang="en-US" sz="1700" b="1" dirty="0"/>
              <a:t>콘솔 게임 시장 </a:t>
            </a:r>
            <a:r>
              <a:rPr lang="ko-KR" altLang="en-US" sz="1700" dirty="0"/>
              <a:t>규모의 확대</a:t>
            </a:r>
            <a:r>
              <a:rPr lang="en-US" altLang="ko-KR" sz="1700" dirty="0"/>
              <a:t> </a:t>
            </a:r>
            <a:r>
              <a:rPr lang="ko-KR" altLang="en-US" sz="1700" dirty="0"/>
              <a:t>및 콘솔 게임에서의</a:t>
            </a:r>
            <a:r>
              <a:rPr lang="en-US" altLang="ko-KR" sz="1700" dirty="0"/>
              <a:t> </a:t>
            </a:r>
            <a:r>
              <a:rPr lang="ko-KR" altLang="en-US" sz="1700" b="1" dirty="0" err="1"/>
              <a:t>소울라이크</a:t>
            </a:r>
            <a:r>
              <a:rPr lang="ko-KR" altLang="en-US" sz="1700" dirty="0" err="1"/>
              <a:t>의</a:t>
            </a:r>
            <a:r>
              <a:rPr lang="ko-KR" altLang="en-US" sz="1700" dirty="0"/>
              <a:t> 인기</a:t>
            </a:r>
            <a:endParaRPr lang="en-US" altLang="ko-KR" sz="17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1800" dirty="0">
              <a:latin typeface="+mn-ea"/>
            </a:endParaRPr>
          </a:p>
        </p:txBody>
      </p:sp>
      <p:pic>
        <p:nvPicPr>
          <p:cNvPr id="45" name="Picture 6">
            <a:extLst>
              <a:ext uri="{FF2B5EF4-FFF2-40B4-BE49-F238E27FC236}">
                <a16:creationId xmlns:a16="http://schemas.microsoft.com/office/drawing/2014/main" id="{273B89B0-5AC2-1353-5A84-7DD98A702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649" y="2486657"/>
            <a:ext cx="1578507" cy="107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C47DF13D-F34A-BBE6-A061-C88374124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331" y="3990095"/>
            <a:ext cx="1841941" cy="103557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6E42059-569D-5631-1151-7E1FD422F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019" y="5448284"/>
            <a:ext cx="1979283" cy="1165879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82DD819A-66B8-F47E-B00C-4B03A6AB3E06}"/>
              </a:ext>
            </a:extLst>
          </p:cNvPr>
          <p:cNvGrpSpPr/>
          <p:nvPr/>
        </p:nvGrpSpPr>
        <p:grpSpPr>
          <a:xfrm>
            <a:off x="6366302" y="5418444"/>
            <a:ext cx="3300128" cy="1160384"/>
            <a:chOff x="8037661" y="4791813"/>
            <a:chExt cx="3866741" cy="1241081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40F72AC-928B-E307-2E92-D1AA5AB5A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7661" y="4810604"/>
              <a:ext cx="1929527" cy="122229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F72E2857-82D1-50BE-3DA8-3C78B7B57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7188" y="4791813"/>
              <a:ext cx="1937214" cy="1222290"/>
            </a:xfrm>
            <a:prstGeom prst="rect">
              <a:avLst/>
            </a:prstGeom>
          </p:spPr>
        </p:pic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1F398C9A-18BA-4F6C-A270-DD694BCEF8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4722" y="3979635"/>
            <a:ext cx="1841941" cy="105545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2E19B7B0-F666-B10F-4F6F-BDB3AAFF05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9879" y="2459690"/>
            <a:ext cx="873770" cy="111855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5E8B801-ECD7-730D-E263-016D88096D33}"/>
              </a:ext>
            </a:extLst>
          </p:cNvPr>
          <p:cNvSpPr txBox="1"/>
          <p:nvPr/>
        </p:nvSpPr>
        <p:spPr>
          <a:xfrm>
            <a:off x="8678443" y="2983094"/>
            <a:ext cx="2825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(1.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소울라이크</a:t>
            </a:r>
            <a:r>
              <a:rPr lang="ko-KR" altLang="en-US" sz="1200" dirty="0">
                <a:latin typeface="+mn-ea"/>
              </a:rPr>
              <a:t> 게임</a:t>
            </a:r>
            <a:r>
              <a:rPr lang="en-US" altLang="ko-KR" sz="1200" dirty="0">
                <a:latin typeface="+mn-ea"/>
              </a:rPr>
              <a:t> ‘P</a:t>
            </a:r>
            <a:r>
              <a:rPr lang="ko-KR" altLang="en-US" sz="1200" dirty="0">
                <a:latin typeface="+mn-ea"/>
              </a:rPr>
              <a:t>의 거짓</a:t>
            </a:r>
            <a:r>
              <a:rPr lang="en-US" altLang="ko-KR" sz="1200" dirty="0">
                <a:latin typeface="+mn-ea"/>
              </a:rPr>
              <a:t>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4B8546D-53EE-C730-B58F-B36E457945AC}"/>
              </a:ext>
            </a:extLst>
          </p:cNvPr>
          <p:cNvSpPr txBox="1"/>
          <p:nvPr/>
        </p:nvSpPr>
        <p:spPr>
          <a:xfrm>
            <a:off x="8672156" y="3252507"/>
            <a:ext cx="3064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>
                <a:latin typeface="+mn-ea"/>
              </a:rPr>
              <a:t>오픈월드 </a:t>
            </a:r>
            <a:r>
              <a:rPr lang="ko-KR" altLang="en-US" sz="1200" dirty="0" err="1">
                <a:latin typeface="+mn-ea"/>
              </a:rPr>
              <a:t>어드벤쳐</a:t>
            </a:r>
            <a:r>
              <a:rPr lang="ko-KR" altLang="en-US" sz="1200" dirty="0">
                <a:latin typeface="+mn-ea"/>
              </a:rPr>
              <a:t> 게임</a:t>
            </a:r>
            <a:r>
              <a:rPr lang="en-US" altLang="ko-KR" sz="1200" dirty="0">
                <a:latin typeface="+mn-ea"/>
              </a:rPr>
              <a:t> ‘</a:t>
            </a:r>
            <a:r>
              <a:rPr lang="ko-KR" altLang="en-US" sz="1200" dirty="0">
                <a:latin typeface="+mn-ea"/>
              </a:rPr>
              <a:t>갓 오브 워</a:t>
            </a:r>
            <a:r>
              <a:rPr lang="en-US" altLang="ko-KR" sz="1200" dirty="0">
                <a:latin typeface="+mn-ea"/>
              </a:rPr>
              <a:t>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F8DF8E9-9CAF-FDB2-5542-2233CBA91C47}"/>
              </a:ext>
            </a:extLst>
          </p:cNvPr>
          <p:cNvSpPr txBox="1"/>
          <p:nvPr/>
        </p:nvSpPr>
        <p:spPr>
          <a:xfrm>
            <a:off x="9097031" y="4480669"/>
            <a:ext cx="2642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(3. ‘Valve’ </a:t>
            </a:r>
            <a:r>
              <a:rPr lang="ko-KR" altLang="en-US" sz="1200" dirty="0">
                <a:latin typeface="+mn-ea"/>
              </a:rPr>
              <a:t>사의 </a:t>
            </a:r>
            <a:r>
              <a:rPr lang="en-US" altLang="ko-KR" sz="1200" dirty="0">
                <a:latin typeface="+mn-ea"/>
              </a:rPr>
              <a:t>‘Steam Deck’)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63800A0-6714-BBC2-113C-5C4EF0B2A54E}"/>
              </a:ext>
            </a:extLst>
          </p:cNvPr>
          <p:cNvSpPr txBox="1"/>
          <p:nvPr/>
        </p:nvSpPr>
        <p:spPr>
          <a:xfrm>
            <a:off x="9097031" y="4728848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(4. ‘ASUS’</a:t>
            </a:r>
            <a:r>
              <a:rPr lang="ko-KR" altLang="en-US" sz="1200" dirty="0">
                <a:latin typeface="+mn-ea"/>
              </a:rPr>
              <a:t>사의 </a:t>
            </a:r>
            <a:r>
              <a:rPr lang="en-US" altLang="ko-KR" sz="1200" dirty="0">
                <a:latin typeface="+mn-ea"/>
              </a:rPr>
              <a:t>ASUS ROG ALLY’)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9B8C886-FF14-E72E-EBBF-61E5B3135076}"/>
              </a:ext>
            </a:extLst>
          </p:cNvPr>
          <p:cNvSpPr txBox="1"/>
          <p:nvPr/>
        </p:nvSpPr>
        <p:spPr>
          <a:xfrm>
            <a:off x="9645540" y="5785685"/>
            <a:ext cx="2642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(5. </a:t>
            </a:r>
            <a:r>
              <a:rPr lang="ko-KR" altLang="en-US" sz="1200" dirty="0">
                <a:latin typeface="+mn-ea"/>
              </a:rPr>
              <a:t>국내 콘솔 게임 시장 규모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1B89281-D2D2-6AFF-1DCF-6938AB2CBBEB}"/>
              </a:ext>
            </a:extLst>
          </p:cNvPr>
          <p:cNvSpPr txBox="1"/>
          <p:nvPr/>
        </p:nvSpPr>
        <p:spPr>
          <a:xfrm>
            <a:off x="9646224" y="6031223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(6. </a:t>
            </a:r>
            <a:r>
              <a:rPr lang="ko-KR" altLang="en-US" sz="1200" dirty="0" err="1">
                <a:latin typeface="+mn-ea"/>
              </a:rPr>
              <a:t>다크</a:t>
            </a:r>
            <a:r>
              <a:rPr lang="ko-KR" altLang="en-US" sz="1200" dirty="0">
                <a:latin typeface="+mn-ea"/>
              </a:rPr>
              <a:t> 소울 </a:t>
            </a:r>
            <a:r>
              <a:rPr lang="en-US" altLang="ko-KR" sz="1200" dirty="0">
                <a:latin typeface="+mn-ea"/>
              </a:rPr>
              <a:t>3)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AC330B12-D2E1-C6AB-92F5-8C9ADA587B1E}"/>
              </a:ext>
            </a:extLst>
          </p:cNvPr>
          <p:cNvSpPr txBox="1"/>
          <p:nvPr/>
        </p:nvSpPr>
        <p:spPr>
          <a:xfrm>
            <a:off x="9646908" y="6276761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(7. </a:t>
            </a:r>
            <a:r>
              <a:rPr lang="ko-KR" altLang="en-US" sz="1200" dirty="0" err="1">
                <a:latin typeface="+mn-ea"/>
              </a:rPr>
              <a:t>엘든</a:t>
            </a:r>
            <a:r>
              <a:rPr lang="ko-KR" altLang="en-US" sz="1200" dirty="0">
                <a:latin typeface="+mn-ea"/>
              </a:rPr>
              <a:t> 링 판매량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89514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98A916-0072-994B-83CC-DD5D4E17396B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CEA2F6D-0993-F93E-D4EA-3DD101BE57E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ADA5352-ADF4-BAAB-B5C7-85836A29BB7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6" name="사다리꼴 5">
                <a:extLst>
                  <a:ext uri="{FF2B5EF4-FFF2-40B4-BE49-F238E27FC236}">
                    <a16:creationId xmlns:a16="http://schemas.microsoft.com/office/drawing/2014/main" id="{6EAD0A97-73E1-1EB6-C537-600341DCF94C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554FDD2-3601-B2F1-A02F-02D92630121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71C9056B-FDDB-642D-983D-E23BC15FDD17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8BCF6C45-1667-8CB0-C219-1A80F979AB4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DB1EC638-9A13-A5BB-2545-53CE959C9466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F52C55CC-FA73-DC9D-687D-956A471D73B0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400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sz="4400" dirty="0">
                  <a:effectLst/>
                  <a:latin typeface="+mn-ea"/>
                  <a:ea typeface="+mn-ea"/>
                </a:rPr>
                <a:t>목표 </a:t>
              </a:r>
              <a:r>
                <a:rPr lang="ko-KR" altLang="en-US" sz="4400" dirty="0" err="1">
                  <a:effectLst/>
                  <a:latin typeface="+mn-ea"/>
                  <a:ea typeface="+mn-ea"/>
                </a:rPr>
                <a:t>비고객</a:t>
              </a:r>
              <a:r>
                <a:rPr lang="ko-KR" altLang="en-US" sz="4400" dirty="0">
                  <a:effectLst/>
                  <a:latin typeface="+mn-ea"/>
                  <a:ea typeface="+mn-ea"/>
                </a:rPr>
                <a:t> 계층 및 분석 결론</a:t>
              </a:r>
              <a:r>
                <a:rPr lang="en-US" altLang="ko-KR" sz="4400" dirty="0">
                  <a:effectLst/>
                  <a:latin typeface="+mn-ea"/>
                  <a:ea typeface="+mn-ea"/>
                </a:rPr>
                <a:t>&gt;</a:t>
              </a:r>
              <a:endParaRPr lang="ko-KR" altLang="en-US" sz="4400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04A31CBD-0372-C506-5BA0-38A46FD3010C}"/>
              </a:ext>
            </a:extLst>
          </p:cNvPr>
          <p:cNvSpPr txBox="1">
            <a:spLocks/>
          </p:cNvSpPr>
          <p:nvPr/>
        </p:nvSpPr>
        <p:spPr>
          <a:xfrm>
            <a:off x="349694" y="1969244"/>
            <a:ext cx="11483852" cy="46957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i="0" dirty="0">
                <a:effectLst/>
                <a:latin typeface="+mn-ea"/>
              </a:rPr>
              <a:t>1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</a:t>
            </a:r>
            <a:r>
              <a:rPr lang="en-US" altLang="ko-KR" sz="1600" i="0" dirty="0">
                <a:effectLst/>
                <a:latin typeface="+mn-ea"/>
              </a:rPr>
              <a:t> : </a:t>
            </a:r>
            <a:r>
              <a:rPr lang="ko-KR" altLang="en-US" sz="1600" b="1" i="0" dirty="0">
                <a:effectLst/>
                <a:latin typeface="+mn-ea"/>
              </a:rPr>
              <a:t>액션 롤플레잉 </a:t>
            </a:r>
            <a:r>
              <a:rPr lang="ko-KR" altLang="en-US" sz="1600" i="0" dirty="0">
                <a:effectLst/>
                <a:latin typeface="+mn-ea"/>
              </a:rPr>
              <a:t>게임이나 </a:t>
            </a:r>
            <a:r>
              <a:rPr lang="ko-KR" altLang="en-US" sz="1600" b="1" i="0" dirty="0">
                <a:effectLst/>
                <a:latin typeface="+mn-ea"/>
              </a:rPr>
              <a:t>액션 </a:t>
            </a:r>
            <a:r>
              <a:rPr lang="ko-KR" altLang="en-US" sz="1600" b="1" i="0" dirty="0" err="1">
                <a:effectLst/>
                <a:latin typeface="+mn-ea"/>
              </a:rPr>
              <a:t>어드벤쳐</a:t>
            </a:r>
            <a:r>
              <a:rPr lang="ko-KR" altLang="en-US" sz="1600" b="1" i="0" dirty="0">
                <a:effectLst/>
                <a:latin typeface="+mn-ea"/>
              </a:rPr>
              <a:t> </a:t>
            </a:r>
            <a:r>
              <a:rPr lang="ko-KR" altLang="en-US" sz="1600" i="0" dirty="0">
                <a:effectLst/>
                <a:latin typeface="+mn-ea"/>
              </a:rPr>
              <a:t>게임을 좋아하는 사람들</a:t>
            </a:r>
            <a:endParaRPr lang="en-US" altLang="ko-KR" sz="1600" i="0" dirty="0">
              <a:effectLst/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dirty="0">
                <a:latin typeface="+mn-ea"/>
              </a:rPr>
              <a:t>2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 </a:t>
            </a:r>
            <a:r>
              <a:rPr lang="en-US" altLang="ko-KR" sz="1600" i="0" dirty="0">
                <a:effectLst/>
                <a:latin typeface="+mn-ea"/>
              </a:rPr>
              <a:t>: </a:t>
            </a:r>
            <a:r>
              <a:rPr lang="ko-KR" altLang="en-US" sz="1600" i="0" dirty="0" err="1">
                <a:effectLst/>
                <a:latin typeface="+mn-ea"/>
              </a:rPr>
              <a:t>소울라이크</a:t>
            </a:r>
            <a:r>
              <a:rPr lang="ko-KR" altLang="en-US" sz="1600" i="0" dirty="0">
                <a:effectLst/>
                <a:latin typeface="+mn-ea"/>
              </a:rPr>
              <a:t> 장르의 </a:t>
            </a:r>
            <a:r>
              <a:rPr lang="ko-KR" altLang="en-US" sz="1600" b="1" i="0" dirty="0">
                <a:effectLst/>
                <a:latin typeface="+mn-ea"/>
              </a:rPr>
              <a:t>어렵고 불친절한 특성 때문에</a:t>
            </a:r>
            <a:r>
              <a:rPr lang="ko-KR" altLang="en-US" sz="1600" i="0" dirty="0">
                <a:effectLst/>
                <a:latin typeface="+mn-ea"/>
              </a:rPr>
              <a:t> </a:t>
            </a:r>
            <a:r>
              <a:rPr lang="ko-KR" altLang="en-US" sz="1600" i="0" dirty="0" err="1">
                <a:effectLst/>
                <a:latin typeface="+mn-ea"/>
              </a:rPr>
              <a:t>소울라이크</a:t>
            </a:r>
            <a:r>
              <a:rPr lang="ko-KR" altLang="en-US" sz="1600" i="0" dirty="0">
                <a:effectLst/>
                <a:latin typeface="+mn-ea"/>
              </a:rPr>
              <a:t> 게임들을 꺼려하는 사람들 </a:t>
            </a:r>
            <a:endParaRPr lang="en-US" altLang="ko-KR" sz="1600" i="0" dirty="0">
              <a:effectLst/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dirty="0">
                <a:effectLst/>
                <a:latin typeface="+mn-ea"/>
              </a:rPr>
              <a:t>3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 </a:t>
            </a:r>
            <a:r>
              <a:rPr lang="en-US" altLang="ko-KR" sz="1600" i="0" dirty="0">
                <a:effectLst/>
                <a:latin typeface="+mn-ea"/>
              </a:rPr>
              <a:t>: </a:t>
            </a:r>
            <a:r>
              <a:rPr lang="ko-KR" altLang="en-US" sz="1600" i="0" dirty="0" err="1">
                <a:effectLst/>
                <a:latin typeface="+mn-ea"/>
              </a:rPr>
              <a:t>소울라이크에</a:t>
            </a:r>
            <a:r>
              <a:rPr lang="ko-KR" altLang="en-US" sz="1600" i="0" dirty="0">
                <a:effectLst/>
                <a:latin typeface="+mn-ea"/>
              </a:rPr>
              <a:t> 대해 전혀 관심이 없지만 </a:t>
            </a:r>
            <a:r>
              <a:rPr lang="ko-KR" altLang="en-US" sz="1600" b="1" i="0" dirty="0">
                <a:effectLst/>
                <a:latin typeface="+mn-ea"/>
              </a:rPr>
              <a:t>콘솔 게임을 즐겨하던 사람들</a:t>
            </a:r>
            <a:endParaRPr lang="en-US" altLang="ko-KR" sz="1600" b="1" dirty="0">
              <a:effectLst/>
              <a:latin typeface="+mn-ea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dirty="0">
                <a:latin typeface="+mn-ea"/>
              </a:rPr>
              <a:t>▶ </a:t>
            </a:r>
            <a:r>
              <a:rPr lang="ko-KR" altLang="en-US" b="1" dirty="0">
                <a:latin typeface="+mn-ea"/>
              </a:rPr>
              <a:t>결론</a:t>
            </a:r>
            <a:endParaRPr lang="en-US" altLang="ko-KR" b="1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국내외 콘솔게임 시장 규모의 확대와 콘솔 게임에서 </a:t>
            </a:r>
            <a:r>
              <a:rPr lang="ko-KR" altLang="en-US" dirty="0" err="1">
                <a:latin typeface="+mn-ea"/>
              </a:rPr>
              <a:t>소울라이크의</a:t>
            </a:r>
            <a:r>
              <a:rPr lang="ko-KR" altLang="en-US" dirty="0">
                <a:latin typeface="+mn-ea"/>
              </a:rPr>
              <a:t> 인기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여러 게임 장르에서 </a:t>
            </a:r>
            <a:r>
              <a:rPr lang="ko-KR" altLang="en-US" dirty="0" err="1">
                <a:latin typeface="+mn-ea"/>
              </a:rPr>
              <a:t>소울라이크</a:t>
            </a:r>
            <a:r>
              <a:rPr lang="ko-KR" altLang="en-US" dirty="0">
                <a:latin typeface="+mn-ea"/>
              </a:rPr>
              <a:t> 전투 시스템을 채용하는 추세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 err="1">
                <a:latin typeface="+mn-ea"/>
              </a:rPr>
              <a:t>소울라이크</a:t>
            </a:r>
            <a:r>
              <a:rPr lang="ko-KR" altLang="en-US" dirty="0">
                <a:latin typeface="+mn-ea"/>
              </a:rPr>
              <a:t> 장르만의 불친절함과 불편함이 존재</a:t>
            </a:r>
            <a:endParaRPr lang="en-US" altLang="ko-KR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+mn-ea"/>
              </a:rPr>
              <a:t>→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기존 </a:t>
            </a:r>
            <a:r>
              <a:rPr lang="ko-KR" altLang="en-US" dirty="0" err="1">
                <a:latin typeface="+mn-ea"/>
              </a:rPr>
              <a:t>소울라이크의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불친절함을 제거</a:t>
            </a:r>
            <a:r>
              <a:rPr lang="ko-KR" altLang="en-US" dirty="0">
                <a:latin typeface="+mn-ea"/>
              </a:rPr>
              <a:t>한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전투 시스템에 초점을 맞춘 </a:t>
            </a:r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전투 시뮬레이터</a:t>
            </a:r>
            <a:r>
              <a:rPr lang="en-US" altLang="ko-KR" b="1" dirty="0">
                <a:latin typeface="+mn-ea"/>
              </a:rPr>
              <a:t>]</a:t>
            </a:r>
            <a:r>
              <a:rPr lang="ko-KR" altLang="en-US" b="1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기획</a:t>
            </a:r>
            <a:endParaRPr lang="en-US" altLang="ko-KR" sz="1800" i="0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0918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특징</a:t>
              </a:r>
            </a:p>
          </p:txBody>
        </p: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65E41178-48B0-13A6-67E1-D145E2B2524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3637280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게임 소개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&lt;2&gt;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8955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64FB470-138B-82FB-9B65-E6C278D3062C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B100C8-0B5A-8315-A006-4E3FB31C16FE}"/>
              </a:ext>
            </a:extLst>
          </p:cNvPr>
          <p:cNvSpPr txBox="1"/>
          <p:nvPr/>
        </p:nvSpPr>
        <p:spPr>
          <a:xfrm>
            <a:off x="4449120" y="3521046"/>
            <a:ext cx="3285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소울라이크</a:t>
            </a:r>
            <a:r>
              <a:rPr lang="ko-KR" altLang="en-US" dirty="0"/>
              <a:t> 게임 전투 장면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87204A-D50A-4078-0C5E-430097E5E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2392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저희의 게임은</a:t>
            </a:r>
            <a:r>
              <a:rPr lang="en-US" altLang="ko-KR" sz="4000" dirty="0"/>
              <a:t>?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123147-8914-F3B1-413D-AC5241841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348" y="5351940"/>
            <a:ext cx="10515600" cy="10312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dirty="0"/>
              <a:t>&lt;</a:t>
            </a:r>
            <a:r>
              <a:rPr lang="ko-KR" altLang="en-US" dirty="0" err="1"/>
              <a:t>소울라이크</a:t>
            </a:r>
            <a:r>
              <a:rPr lang="ko-KR" altLang="en-US" dirty="0"/>
              <a:t> 전투 시뮬레이터</a:t>
            </a:r>
            <a:r>
              <a:rPr lang="en-US" altLang="ko-KR" dirty="0"/>
              <a:t>&gt;</a:t>
            </a:r>
          </a:p>
          <a:p>
            <a:pPr marL="0" indent="0" algn="ctr">
              <a:buNone/>
            </a:pPr>
            <a:r>
              <a:rPr lang="ko-KR" altLang="en-US" dirty="0"/>
              <a:t>자신의 캐릭터를 설정하고</a:t>
            </a:r>
            <a:r>
              <a:rPr lang="en-US" altLang="ko-KR" dirty="0"/>
              <a:t> </a:t>
            </a:r>
            <a:r>
              <a:rPr lang="ko-KR" altLang="en-US" dirty="0"/>
              <a:t>자신의 적을 입맛대로 만들어</a:t>
            </a:r>
            <a:r>
              <a:rPr lang="en-US" altLang="ko-KR" dirty="0"/>
              <a:t> </a:t>
            </a:r>
            <a:r>
              <a:rPr lang="ko-KR" altLang="en-US" dirty="0"/>
              <a:t>그 적을 무찔러라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D1661BE-7A8B-6748-D6FF-7652A9F18BAE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961FDCF-5778-811D-91BB-BB6D7812AD90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2E8E0E71-2D85-04C6-DAA4-B56B33164F75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F7AAE3E4-A610-1FFA-0A6C-F59F31DC3580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7F6E0D9-1EF8-4A48-6F96-C395013084FA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C9398570-DD00-E884-FD43-C1E481653DA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이등변 삼각형 13">
                <a:extLst>
                  <a:ext uri="{FF2B5EF4-FFF2-40B4-BE49-F238E27FC236}">
                    <a16:creationId xmlns:a16="http://schemas.microsoft.com/office/drawing/2014/main" id="{8978A2EE-863C-0525-FC5B-77AC938B3E4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" name="제목 1">
              <a:extLst>
                <a:ext uri="{FF2B5EF4-FFF2-40B4-BE49-F238E27FC236}">
                  <a16:creationId xmlns:a16="http://schemas.microsoft.com/office/drawing/2014/main" id="{F93DDA39-DF9E-22F2-B7CF-AC65E963FAB6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736F60-EA8B-F3AD-4B87-106E22AA1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747" y="2186558"/>
            <a:ext cx="5252802" cy="295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603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077E1BF-E0F6-27A2-4C8A-7AC9F343E5E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B3C5B28-ED43-6C6D-A51C-53728E4B4546}"/>
              </a:ext>
            </a:extLst>
          </p:cNvPr>
          <p:cNvSpPr/>
          <p:nvPr/>
        </p:nvSpPr>
        <p:spPr>
          <a:xfrm>
            <a:off x="460392" y="2202930"/>
            <a:ext cx="5528031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DEF49C-AD9C-29BE-E7BE-0B1174CF2C8C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A0BF39B-50AC-732F-96C5-492D8BE45A6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711D2098-F1DA-AABA-AB6E-99D5FE47D1B0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EBCAC14-5EC8-D6F1-ABB4-9CC300667C58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639563F-FF1F-58FC-5AE1-EE0A4250924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7E3A7BF5-F8FD-FDF0-D7A8-2F400C8AA0E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1104024F-3505-7AA9-E29C-B93E946BDBBC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5AD7F33E-8648-6E8E-F719-D5784960D1A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1E5B781-DE2D-8D67-7632-EC8FDE442DCC}"/>
              </a:ext>
            </a:extLst>
          </p:cNvPr>
          <p:cNvSpPr txBox="1"/>
          <p:nvPr/>
        </p:nvSpPr>
        <p:spPr>
          <a:xfrm>
            <a:off x="864681" y="5923264"/>
            <a:ext cx="471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싱글플레이</a:t>
            </a:r>
            <a:r>
              <a:rPr lang="ko-KR" altLang="en-US" dirty="0"/>
              <a:t> 캐릭터 설정</a:t>
            </a:r>
            <a:r>
              <a:rPr lang="en-US" altLang="ko-KR" dirty="0"/>
              <a:t>)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930E7AC-BA85-E107-64DB-9CFA31473EDB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C3CC69-3E32-92F3-6443-50EACB3FABDA}"/>
              </a:ext>
            </a:extLst>
          </p:cNvPr>
          <p:cNvSpPr/>
          <p:nvPr/>
        </p:nvSpPr>
        <p:spPr>
          <a:xfrm>
            <a:off x="6167081" y="2202930"/>
            <a:ext cx="5564527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CBDEBB-854D-8783-124D-272FFA2A5B1D}"/>
              </a:ext>
            </a:extLst>
          </p:cNvPr>
          <p:cNvSpPr txBox="1"/>
          <p:nvPr/>
        </p:nvSpPr>
        <p:spPr>
          <a:xfrm>
            <a:off x="7630820" y="3903216"/>
            <a:ext cx="26370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캐릭터 설정 화면 </a:t>
            </a:r>
            <a:r>
              <a:rPr lang="en-US" altLang="ko-KR" dirty="0"/>
              <a:t>- </a:t>
            </a:r>
            <a:r>
              <a:rPr lang="ko-KR" altLang="en-US" dirty="0"/>
              <a:t>멀티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73DE71E-B006-B668-CB16-07CAF3F6F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92" y="2202930"/>
            <a:ext cx="5528031" cy="36713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12B0EF0-CB9E-80EF-1F9C-BC878F6DC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081" y="2202929"/>
            <a:ext cx="5564527" cy="367131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E661AFA-DAB7-FFB8-26F8-CAF8D3E3FE10}"/>
              </a:ext>
            </a:extLst>
          </p:cNvPr>
          <p:cNvSpPr txBox="1"/>
          <p:nvPr/>
        </p:nvSpPr>
        <p:spPr>
          <a:xfrm>
            <a:off x="6398792" y="5927137"/>
            <a:ext cx="471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멀티플레이 캐릭터 설정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35681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36E751-E987-CF36-D5EE-054DC45CB67E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75D470A-70C7-AB19-D27A-E41794CE1EBF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503BC9B-16AF-BCE2-F1DF-35DC61E4B528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21" name="사다리꼴 20">
                <a:extLst>
                  <a:ext uri="{FF2B5EF4-FFF2-40B4-BE49-F238E27FC236}">
                    <a16:creationId xmlns:a16="http://schemas.microsoft.com/office/drawing/2014/main" id="{C3A1526F-AD52-4F48-402C-BB7D37C00D2A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사다리꼴 21">
                <a:extLst>
                  <a:ext uri="{FF2B5EF4-FFF2-40B4-BE49-F238E27FC236}">
                    <a16:creationId xmlns:a16="http://schemas.microsoft.com/office/drawing/2014/main" id="{4CB7357D-56DE-7879-13F1-111612C503F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9B43402-B76B-12B0-2E01-43157A8D2FD7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사다리꼴 23">
                <a:extLst>
                  <a:ext uri="{FF2B5EF4-FFF2-40B4-BE49-F238E27FC236}">
                    <a16:creationId xmlns:a16="http://schemas.microsoft.com/office/drawing/2014/main" id="{B3EB802A-AE57-C3A8-053D-30C11F3ED09A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이등변 삼각형 24">
                <a:extLst>
                  <a:ext uri="{FF2B5EF4-FFF2-40B4-BE49-F238E27FC236}">
                    <a16:creationId xmlns:a16="http://schemas.microsoft.com/office/drawing/2014/main" id="{AC54D4B4-28E1-393C-07D5-CFDBDA825F22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85570C01-A526-53A0-42D9-2CCD767ACC14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EEA1439-2178-6B73-1022-69589B752CBD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프리셋</a:t>
            </a:r>
            <a:r>
              <a:rPr lang="ko-KR" altLang="en-US" dirty="0"/>
              <a:t> 저장 및 불러오기</a:t>
            </a:r>
            <a:endParaRPr lang="en-US" altLang="ko-KR" dirty="0"/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BC2CD428-BED7-A224-FB0D-25825FF46F91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6EF5AC-5010-64B9-7100-6C4118F707DE}"/>
              </a:ext>
            </a:extLst>
          </p:cNvPr>
          <p:cNvSpPr/>
          <p:nvPr/>
        </p:nvSpPr>
        <p:spPr>
          <a:xfrm>
            <a:off x="460392" y="2202930"/>
            <a:ext cx="5528031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46F36E-820D-254B-F03F-1D08B360B24D}"/>
              </a:ext>
            </a:extLst>
          </p:cNvPr>
          <p:cNvSpPr/>
          <p:nvPr/>
        </p:nvSpPr>
        <p:spPr>
          <a:xfrm>
            <a:off x="6167081" y="2202930"/>
            <a:ext cx="5564527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23713-F173-B3C5-4FAA-466833C36029}"/>
              </a:ext>
            </a:extLst>
          </p:cNvPr>
          <p:cNvSpPr txBox="1"/>
          <p:nvPr/>
        </p:nvSpPr>
        <p:spPr>
          <a:xfrm>
            <a:off x="7630820" y="3903216"/>
            <a:ext cx="26370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적 </a:t>
            </a:r>
            <a:r>
              <a:rPr lang="ko-KR" altLang="en-US" dirty="0" err="1"/>
              <a:t>프리셋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113CDD-0DEA-DF56-AE07-6C402E383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93" y="2202931"/>
            <a:ext cx="5500294" cy="36713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3925D4-BC1F-3158-09A5-0D424E133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345" y="2202929"/>
            <a:ext cx="5583939" cy="367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237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다마스크</Template>
  <TotalTime>768</TotalTime>
  <Words>849</Words>
  <Application>Microsoft Office PowerPoint</Application>
  <PresentationFormat>와이드스크린</PresentationFormat>
  <Paragraphs>177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Apple SD Gothic Neo</vt:lpstr>
      <vt:lpstr>-apple-system</vt:lpstr>
      <vt:lpstr>gg sans</vt:lpstr>
      <vt:lpstr>돋움체</vt:lpstr>
      <vt:lpstr>맑은 고딕</vt:lpstr>
      <vt:lpstr>Arial</vt:lpstr>
      <vt:lpstr>Bookman Old Style</vt:lpstr>
      <vt:lpstr>Rockwell</vt:lpstr>
      <vt:lpstr>Damask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저희의 게임은?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(게임 이름)</dc:title>
  <dc:creator>성현석(2017114025)</dc:creator>
  <cp:lastModifiedBy>soyoun seong</cp:lastModifiedBy>
  <cp:revision>42</cp:revision>
  <dcterms:created xsi:type="dcterms:W3CDTF">2023-11-04T19:16:26Z</dcterms:created>
  <dcterms:modified xsi:type="dcterms:W3CDTF">2023-11-26T06:09:46Z</dcterms:modified>
</cp:coreProperties>
</file>